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00"/>
    <a:srgbClr val="FF3300"/>
    <a:srgbClr val="33CC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4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PTS-11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5820</c:v>
                </c:pt>
                <c:pt idx="1">
                  <c:v>3840</c:v>
                </c:pt>
                <c:pt idx="2">
                  <c:v>1620</c:v>
                </c:pt>
                <c:pt idx="3">
                  <c:v>860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PT-11ECO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2000"/>
                  </a:schemeClr>
                </a:gs>
                <a:gs pos="100000">
                  <a:schemeClr val="accent2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4280</c:v>
                </c:pt>
                <c:pt idx="1">
                  <c:v>2750</c:v>
                </c:pt>
                <c:pt idx="2">
                  <c:v>1250</c:v>
                </c:pt>
                <c:pt idx="3">
                  <c:v>570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2000"/>
                  </a:schemeClr>
                </a:gs>
                <a:gs pos="100000">
                  <a:schemeClr val="accent3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100</c:v>
                </c:pt>
                <c:pt idx="1">
                  <c:v>2520</c:v>
                </c:pt>
                <c:pt idx="2">
                  <c:v>5530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PT-13ECO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2000"/>
                  </a:schemeClr>
                </a:gs>
                <a:gs pos="100000">
                  <a:schemeClr val="accent4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20</c:v>
                </c:pt>
                <c:pt idx="1">
                  <c:v>1260</c:v>
                </c:pt>
                <c:pt idx="2">
                  <c:v>3640</c:v>
                </c:pt>
                <c:pt idx="3">
                  <c:v>4820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7563608"/>
        <c:axId val="247561648"/>
        <c:axId val="0"/>
      </c:bar3DChart>
      <c:catAx>
        <c:axId val="247563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7561648"/>
        <c:crosses val="autoZero"/>
        <c:auto val="1"/>
        <c:lblAlgn val="ctr"/>
        <c:lblOffset val="100"/>
        <c:noMultiLvlLbl val="0"/>
      </c:catAx>
      <c:valAx>
        <c:axId val="247561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 smtClean="0"/>
                  <a:t>生産量（トン）</a:t>
                </a:r>
                <a:endParaRPr lang="ja-JP" alt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7563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231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148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024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7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658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460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100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41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0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70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1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6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3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10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9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6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46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5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3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kumimoji="1" lang="en-US" altLang="ja-JP" sz="4400" dirty="0" smtClean="0"/>
              <a:t>PTS-13</a:t>
            </a:r>
          </a:p>
          <a:p>
            <a:pPr marL="0" indent="0">
              <a:buNone/>
            </a:pPr>
            <a:r>
              <a:rPr lang="ja-JP" altLang="en-US" sz="2800" dirty="0" smtClean="0"/>
              <a:t>　サンプル配布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3</a:t>
            </a:r>
            <a:r>
              <a:rPr lang="ja-JP" altLang="en-US" sz="2800" dirty="0" smtClean="0"/>
              <a:t>月上旬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受注開始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4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生産開始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5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355874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altLang="ja-JP" sz="4400" dirty="0"/>
              <a:t>PT-13ECO</a:t>
            </a:r>
          </a:p>
          <a:p>
            <a:pPr marL="0" indent="0">
              <a:buNone/>
            </a:pPr>
            <a:r>
              <a:rPr lang="ja-JP" altLang="en-US" sz="2800" dirty="0"/>
              <a:t>　サンプル配布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4</a:t>
            </a:r>
            <a:r>
              <a:rPr lang="ja-JP" altLang="en-US" sz="2800" dirty="0"/>
              <a:t>月下旬</a:t>
            </a:r>
          </a:p>
          <a:p>
            <a:pPr marL="0" indent="0">
              <a:buNone/>
            </a:pPr>
            <a:r>
              <a:rPr lang="ja-JP" altLang="en-US" sz="2800" dirty="0"/>
              <a:t>　受注開始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5</a:t>
            </a:r>
            <a:r>
              <a:rPr lang="ja-JP" altLang="en-US" sz="2800" dirty="0"/>
              <a:t>月中旬</a:t>
            </a:r>
          </a:p>
          <a:p>
            <a:pPr marL="0" indent="0">
              <a:buNone/>
            </a:pPr>
            <a:r>
              <a:rPr lang="ja-JP" altLang="en-US" sz="2800" dirty="0"/>
              <a:t>　生産開始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6</a:t>
            </a:r>
            <a:r>
              <a:rPr lang="ja-JP" altLang="en-US" sz="2800" dirty="0"/>
              <a:t>月中旬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724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PTS-13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en-US" altLang="ja-JP" sz="2800" dirty="0"/>
              <a:t>PTS-11</a:t>
            </a:r>
            <a:r>
              <a:rPr lang="ja-JP" altLang="en-US" sz="2800" dirty="0"/>
              <a:t>に代わる当社の主力商品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軽くて強固なプラスチック素材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高温でも降伏応力の変化が小さい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7212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PT-13ECO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ja-JP" altLang="en-US" sz="2800" dirty="0"/>
              <a:t>環境にやさしいプラスチック素材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リサイクルが可能</a:t>
            </a:r>
          </a:p>
          <a:p>
            <a:pPr lvl="1">
              <a:buSzPct val="100000"/>
              <a:buFont typeface="Wingdings" panose="05000000000000000000" pitchFamily="2" charset="2"/>
              <a:buChar char="Ø"/>
            </a:pP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月にリサイクル施設が完成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燃やしても有害ガスが発生しない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3821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172888"/>
              </p:ext>
            </p:extLst>
          </p:nvPr>
        </p:nvGraphicFramePr>
        <p:xfrm>
          <a:off x="1484313" y="2667000"/>
          <a:ext cx="9793285" cy="341376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958657"/>
                <a:gridCol w="1958657"/>
                <a:gridCol w="1958657"/>
                <a:gridCol w="1958657"/>
                <a:gridCol w="1958657"/>
              </a:tblGrid>
              <a:tr h="68275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PTS-13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PT-13ECO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5,820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4,280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3,840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1,260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1,620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5,530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3,640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74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91743"/>
              </p:ext>
            </p:extLst>
          </p:nvPr>
        </p:nvGraphicFramePr>
        <p:xfrm>
          <a:off x="1484313" y="2209800"/>
          <a:ext cx="10018712" cy="422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778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121</TotalTime>
  <Words>116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Arial</vt:lpstr>
      <vt:lpstr>Century Gothic</vt:lpstr>
      <vt:lpstr>Wingdings</vt:lpstr>
      <vt:lpstr>視差</vt:lpstr>
      <vt:lpstr>2013年の新素材</vt:lpstr>
      <vt:lpstr>受注生産のスケジュール</vt:lpstr>
      <vt:lpstr>受注生産のスケジュール</vt:lpstr>
      <vt:lpstr>新素材の特長　PTS-13</vt:lpstr>
      <vt:lpstr>新素材の特長　PT-13ECO</vt:lpstr>
      <vt:lpstr>各素材の予想生産量（2013年予想値　単位：トン）</vt:lpstr>
      <vt:lpstr>各素材の予想生産量（2013年予想値　単位：トン）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2013年の新素材</dc:title>
  <dc:creator>相澤裕介</dc:creator>
  <cp:lastModifiedBy>相澤裕介</cp:lastModifiedBy>
  <cp:revision>33</cp:revision>
  <dcterms:created xsi:type="dcterms:W3CDTF">2013-02-28T16:56:38Z</dcterms:created>
  <dcterms:modified xsi:type="dcterms:W3CDTF">2013-03-04T01:53:44Z</dcterms:modified>
</cp:coreProperties>
</file>