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2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spPr>
            <a:ln w="31750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39.299999999999997</c:v>
                </c:pt>
                <c:pt idx="1">
                  <c:v>39.4</c:v>
                </c:pt>
                <c:pt idx="2">
                  <c:v>38.200000000000003</c:v>
                </c:pt>
                <c:pt idx="3">
                  <c:v>32.4</c:v>
                </c:pt>
                <c:pt idx="4">
                  <c:v>32.200000000000003</c:v>
                </c:pt>
                <c:pt idx="5">
                  <c:v>30.1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91-4A93-AF2C-149FC8C6D6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11.3</c:v>
                </c:pt>
                <c:pt idx="1">
                  <c:v>11</c:v>
                </c:pt>
                <c:pt idx="2">
                  <c:v>10.9</c:v>
                </c:pt>
                <c:pt idx="3">
                  <c:v>9.6999999999999993</c:v>
                </c:pt>
                <c:pt idx="4">
                  <c:v>8.1999999999999993</c:v>
                </c:pt>
                <c:pt idx="5">
                  <c:v>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91-4A93-AF2C-149FC8C6D63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総数</c:v>
                </c:pt>
              </c:strCache>
            </c:strRef>
          </c:tx>
          <c:spPr>
            <a:ln w="31750" cap="rnd">
              <a:solidFill>
                <a:schemeClr val="bg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bg1"/>
              </a:solidFill>
              <a:ln>
                <a:solidFill>
                  <a:schemeClr val="bg1"/>
                </a:solidFill>
              </a:ln>
              <a:effectLst/>
            </c:spPr>
          </c:marker>
          <c:cat>
            <c:strRef>
              <c:f>Sheet1!$A$2:$A$7</c:f>
              <c:strCache>
                <c:ptCount val="6"/>
                <c:pt idx="0">
                  <c:v>H17年</c:v>
                </c:pt>
                <c:pt idx="1">
                  <c:v>H19年</c:v>
                </c:pt>
                <c:pt idx="2">
                  <c:v>H21年</c:v>
                </c:pt>
                <c:pt idx="3">
                  <c:v>H23年</c:v>
                </c:pt>
                <c:pt idx="4">
                  <c:v>H25年</c:v>
                </c:pt>
                <c:pt idx="5">
                  <c:v>H27年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24.2</c:v>
                </c:pt>
                <c:pt idx="1">
                  <c:v>24.1</c:v>
                </c:pt>
                <c:pt idx="2">
                  <c:v>23.4</c:v>
                </c:pt>
                <c:pt idx="3">
                  <c:v>20.100000000000001</c:v>
                </c:pt>
                <c:pt idx="4">
                  <c:v>19.3</c:v>
                </c:pt>
                <c:pt idx="5">
                  <c:v>18.2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F91-4A93-AF2C-149FC8C6D6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7827752"/>
        <c:axId val="287829064"/>
      </c:lineChart>
      <c:catAx>
        <c:axId val="287827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7829064"/>
        <c:crosses val="autoZero"/>
        <c:auto val="1"/>
        <c:lblAlgn val="ctr"/>
        <c:lblOffset val="100"/>
        <c:noMultiLvlLbl val="0"/>
      </c:catAx>
      <c:valAx>
        <c:axId val="287829064"/>
        <c:scaling>
          <c:orientation val="minMax"/>
          <c:max val="45"/>
          <c:min val="0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ja-JP" altLang="en-US" sz="1400" dirty="0"/>
                  <a:t>喫煙者の割合（％）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1" i="0" u="none" strike="noStrike" kern="1200" baseline="0">
                  <a:solidFill>
                    <a:schemeClr val="dk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28782775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A1D78C-2064-40ED-BB0E-2E94169A5358}" type="doc">
      <dgm:prSet loTypeId="urn:microsoft.com/office/officeart/2005/8/layout/chevron2" loCatId="list" qsTypeId="urn:microsoft.com/office/officeart/2005/8/quickstyle/3d4" qsCatId="3D" csTypeId="urn:microsoft.com/office/officeart/2005/8/colors/colorful1" csCatId="colorful" phldr="1"/>
      <dgm:spPr/>
      <dgm:t>
        <a:bodyPr/>
        <a:lstStyle/>
        <a:p>
          <a:endParaRPr kumimoji="1" lang="ja-JP" altLang="en-US"/>
        </a:p>
      </dgm:t>
    </dgm:pt>
    <dgm:pt modelId="{F4968989-EA26-4485-B9AD-20D7AFA5C7F2}">
      <dgm:prSet phldrT="[テキスト]"/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申込</a:t>
          </a:r>
        </a:p>
      </dgm:t>
    </dgm:pt>
    <dgm:pt modelId="{32DD5561-56CF-4E34-8BD3-5260E071AECB}" type="parTrans" cxnId="{F08D9FB6-6A77-4A3E-A5B9-F55DB346887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A29EFB5-195D-46EE-AA76-EC1C7E9C77CF}" type="sibTrans" cxnId="{F08D9FB6-6A77-4A3E-A5B9-F55DB346887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9106320-993A-4EAD-BE66-7CB87CD58D35}">
      <dgm:prSet phldrT="[テキスト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en-US" dirty="0">
              <a:solidFill>
                <a:schemeClr val="tx1"/>
              </a:solidFill>
            </a:rPr>
            <a:t>IC</a:t>
          </a:r>
          <a:r>
            <a:rPr kumimoji="1" lang="ja-JP" altLang="en-US" dirty="0">
              <a:solidFill>
                <a:schemeClr val="tx1"/>
              </a:solidFill>
            </a:rPr>
            <a:t>カード「</a:t>
          </a:r>
          <a:r>
            <a:rPr kumimoji="1" lang="en-US" altLang="en-US" dirty="0" err="1">
              <a:solidFill>
                <a:schemeClr val="tx1"/>
              </a:solidFill>
            </a:rPr>
            <a:t>taspo</a:t>
          </a:r>
          <a:r>
            <a:rPr kumimoji="1" lang="ja-JP" altLang="en-US" dirty="0">
              <a:solidFill>
                <a:schemeClr val="tx1"/>
              </a:solidFill>
            </a:rPr>
            <a:t>」を郵送で申込</a:t>
          </a:r>
        </a:p>
      </dgm:t>
    </dgm:pt>
    <dgm:pt modelId="{B5247B93-8B97-4319-8129-DAA638496CE8}" type="parTrans" cxnId="{8D8B7F6D-6E37-46C2-9E74-C8EA21B4DD4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CEB2F899-9155-4313-9D32-76C2B39CC222}" type="sibTrans" cxnId="{8D8B7F6D-6E37-46C2-9E74-C8EA21B4DD4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0500274-8E03-4BA1-BA51-A2A5FA9E97A1}">
      <dgm:prSet phldrT="[テキスト]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申込には成人であることを示す証明書が必要</a:t>
          </a:r>
        </a:p>
      </dgm:t>
    </dgm:pt>
    <dgm:pt modelId="{6F51B8F8-A96D-4D25-BD69-4D9AA4F8AF9F}" type="parTrans" cxnId="{E337B26D-B4A0-4A7A-87ED-B15364CCB21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62B9C55C-A445-4BC3-AE3F-B2D41C43C596}" type="sibTrans" cxnId="{E337B26D-B4A0-4A7A-87ED-B15364CCB21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20C76E8E-660F-4FDC-AE6D-25A61B3F6319}">
      <dgm:prSet phldrT="[テキスト]"/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発行</a:t>
          </a:r>
        </a:p>
      </dgm:t>
    </dgm:pt>
    <dgm:pt modelId="{A44B2E93-642E-40CA-999B-8722C80CE893}" type="parTrans" cxnId="{EBBF54E4-B2E9-4373-AE52-8DBA4E6C01A6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F6647F0D-01C4-4D6A-9B96-7E04805B4502}" type="sibTrans" cxnId="{EBBF54E4-B2E9-4373-AE52-8DBA4E6C01A6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2968E58-5C1E-435D-B06A-15EE49963DE4}">
      <dgm:prSet phldrT="[テキスト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申込者に「</a:t>
          </a:r>
          <a:r>
            <a:rPr kumimoji="1" lang="en-US" altLang="en-US" dirty="0" err="1">
              <a:solidFill>
                <a:schemeClr val="tx1"/>
              </a:solidFill>
            </a:rPr>
            <a:t>taspo</a:t>
          </a:r>
          <a:r>
            <a:rPr kumimoji="1" lang="ja-JP" altLang="en-US" dirty="0">
              <a:solidFill>
                <a:schemeClr val="tx1"/>
              </a:solidFill>
            </a:rPr>
            <a:t>」を発行</a:t>
          </a:r>
        </a:p>
      </dgm:t>
    </dgm:pt>
    <dgm:pt modelId="{9CF561F3-95DB-421A-A376-52792DCD4E1E}" type="parTrans" cxnId="{14E3BE66-3CF1-4672-BB5D-076730621603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19C26ACB-82E9-4117-AF8A-432AFE780493}" type="sibTrans" cxnId="{14E3BE66-3CF1-4672-BB5D-076730621603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A63218BB-B4EF-4F52-BCBF-1A0C0E59361C}">
      <dgm:prSet phldrT="[テキスト]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簡易書留郵便で発送</a:t>
          </a:r>
        </a:p>
      </dgm:t>
    </dgm:pt>
    <dgm:pt modelId="{58B12DB2-2D61-4428-B514-1810FE5E493C}" type="parTrans" cxnId="{8E1A8546-05ED-474E-A076-BA95A3F34B6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9ED3FC15-7FE1-4C69-A8AB-6540B1F5B6B4}" type="sibTrans" cxnId="{8E1A8546-05ED-474E-A076-BA95A3F34B67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8E08AAC0-D0C4-4343-BC28-9B4F722386E7}">
      <dgm:prSet phldrT="[テキスト]"/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購入</a:t>
          </a:r>
        </a:p>
      </dgm:t>
    </dgm:pt>
    <dgm:pt modelId="{46D625B4-25AC-4BF8-8F44-940B35B95CFB}" type="parTrans" cxnId="{A970938D-C863-4586-9F13-3FE1AEBA965F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DD705982-4F99-411A-8E35-ACEDDE30951C}" type="sibTrans" cxnId="{A970938D-C863-4586-9F13-3FE1AEBA965F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569A30B8-3FD9-4713-A48D-388BC57E75F6}">
      <dgm:prSet phldrT="[テキスト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タバコの購入には「</a:t>
          </a:r>
          <a:r>
            <a:rPr kumimoji="1" lang="en-US" altLang="en-US" dirty="0" err="1">
              <a:solidFill>
                <a:schemeClr val="tx1"/>
              </a:solidFill>
            </a:rPr>
            <a:t>taspo</a:t>
          </a:r>
          <a:r>
            <a:rPr kumimoji="1" lang="ja-JP" altLang="en-US" dirty="0">
              <a:solidFill>
                <a:schemeClr val="tx1"/>
              </a:solidFill>
            </a:rPr>
            <a:t>」が必要</a:t>
          </a:r>
        </a:p>
      </dgm:t>
    </dgm:pt>
    <dgm:pt modelId="{36192AE7-1E7F-4C9F-87D8-0CB183D11B05}" type="parTrans" cxnId="{3C7B5805-528A-499A-A276-A356FBF800B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9697A164-6657-4C3B-9FF2-4B61CBFD1C33}" type="sibTrans" cxnId="{3C7B5805-528A-499A-A276-A356FBF800B5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338DDA0F-8F31-4D83-BEB1-0EB17914B153}">
      <dgm:prSet phldrT="[テキスト]">
        <dgm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「</a:t>
          </a:r>
          <a:r>
            <a:rPr kumimoji="1" lang="en-US" altLang="en-US" dirty="0" err="1">
              <a:solidFill>
                <a:schemeClr val="tx1"/>
              </a:solidFill>
            </a:rPr>
            <a:t>taspo</a:t>
          </a:r>
          <a:r>
            <a:rPr kumimoji="1" lang="ja-JP" altLang="en-US" dirty="0">
              <a:solidFill>
                <a:schemeClr val="tx1"/>
              </a:solidFill>
            </a:rPr>
            <a:t>」は電子マネーとしても利用できる</a:t>
          </a:r>
        </a:p>
      </dgm:t>
    </dgm:pt>
    <dgm:pt modelId="{F4CF78A6-FB77-4791-9DA1-55D77171F2B1}" type="parTrans" cxnId="{3ED441C1-FF7F-49F3-A019-8088B389680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88C34C5A-E928-40C0-AA20-33CA7D30995F}" type="sibTrans" cxnId="{3ED441C1-FF7F-49F3-A019-8088B389680C}">
      <dgm:prSet/>
      <dgm:spPr/>
      <dgm:t>
        <a:bodyPr/>
        <a:lstStyle/>
        <a:p>
          <a:endParaRPr kumimoji="1" lang="ja-JP" altLang="en-US">
            <a:solidFill>
              <a:schemeClr val="tx1"/>
            </a:solidFill>
          </a:endParaRPr>
        </a:p>
      </dgm:t>
    </dgm:pt>
    <dgm:pt modelId="{E081694B-62FC-4BAD-A845-45EA673F0C67}" type="pres">
      <dgm:prSet presAssocID="{A5A1D78C-2064-40ED-BB0E-2E94169A5358}" presName="linearFlow" presStyleCnt="0">
        <dgm:presLayoutVars>
          <dgm:dir/>
          <dgm:animLvl val="lvl"/>
          <dgm:resizeHandles val="exact"/>
        </dgm:presLayoutVars>
      </dgm:prSet>
      <dgm:spPr/>
    </dgm:pt>
    <dgm:pt modelId="{ACE3C9E4-DE63-42C0-9EA1-156D793A769A}" type="pres">
      <dgm:prSet presAssocID="{F4968989-EA26-4485-B9AD-20D7AFA5C7F2}" presName="composite" presStyleCnt="0"/>
      <dgm:spPr/>
    </dgm:pt>
    <dgm:pt modelId="{6438E8D3-134A-4DAE-BCA2-54FDDC10C984}" type="pres">
      <dgm:prSet presAssocID="{F4968989-EA26-4485-B9AD-20D7AFA5C7F2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1C804212-625D-47C8-A9D4-B3A18EF6A795}" type="pres">
      <dgm:prSet presAssocID="{F4968989-EA26-4485-B9AD-20D7AFA5C7F2}" presName="descendantText" presStyleLbl="alignAcc1" presStyleIdx="0" presStyleCnt="3">
        <dgm:presLayoutVars>
          <dgm:bulletEnabled val="1"/>
        </dgm:presLayoutVars>
      </dgm:prSet>
      <dgm:spPr/>
    </dgm:pt>
    <dgm:pt modelId="{26D05B6A-9776-49FB-8A64-5B944B169842}" type="pres">
      <dgm:prSet presAssocID="{2A29EFB5-195D-46EE-AA76-EC1C7E9C77CF}" presName="sp" presStyleCnt="0"/>
      <dgm:spPr/>
    </dgm:pt>
    <dgm:pt modelId="{328DCD15-0A14-44AD-BBD0-7322FE485FC3}" type="pres">
      <dgm:prSet presAssocID="{20C76E8E-660F-4FDC-AE6D-25A61B3F6319}" presName="composite" presStyleCnt="0"/>
      <dgm:spPr/>
    </dgm:pt>
    <dgm:pt modelId="{EB022F7D-8C6F-449E-80A2-CAEB75C87BAB}" type="pres">
      <dgm:prSet presAssocID="{20C76E8E-660F-4FDC-AE6D-25A61B3F6319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00F5474C-BABB-432C-971B-62735D9F096A}" type="pres">
      <dgm:prSet presAssocID="{20C76E8E-660F-4FDC-AE6D-25A61B3F6319}" presName="descendantText" presStyleLbl="alignAcc1" presStyleIdx="1" presStyleCnt="3">
        <dgm:presLayoutVars>
          <dgm:bulletEnabled val="1"/>
        </dgm:presLayoutVars>
      </dgm:prSet>
      <dgm:spPr/>
    </dgm:pt>
    <dgm:pt modelId="{50472D09-0D60-40B3-8173-1439F0AD0C33}" type="pres">
      <dgm:prSet presAssocID="{F6647F0D-01C4-4D6A-9B96-7E04805B4502}" presName="sp" presStyleCnt="0"/>
      <dgm:spPr/>
    </dgm:pt>
    <dgm:pt modelId="{2F813BB8-2F3A-4974-9646-A324C4415F5B}" type="pres">
      <dgm:prSet presAssocID="{8E08AAC0-D0C4-4343-BC28-9B4F722386E7}" presName="composite" presStyleCnt="0"/>
      <dgm:spPr/>
    </dgm:pt>
    <dgm:pt modelId="{B0BE70C4-D584-4927-977C-39FA32BDB5E0}" type="pres">
      <dgm:prSet presAssocID="{8E08AAC0-D0C4-4343-BC28-9B4F722386E7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7644AB96-473B-49D2-B53A-87719B70FA6A}" type="pres">
      <dgm:prSet presAssocID="{8E08AAC0-D0C4-4343-BC28-9B4F722386E7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3C7B5805-528A-499A-A276-A356FBF800B5}" srcId="{8E08AAC0-D0C4-4343-BC28-9B4F722386E7}" destId="{569A30B8-3FD9-4713-A48D-388BC57E75F6}" srcOrd="0" destOrd="0" parTransId="{36192AE7-1E7F-4C9F-87D8-0CB183D11B05}" sibTransId="{9697A164-6657-4C3B-9FF2-4B61CBFD1C33}"/>
    <dgm:cxn modelId="{E557040A-650C-4C05-AB00-0F7885A77D21}" type="presOf" srcId="{A5A1D78C-2064-40ED-BB0E-2E94169A5358}" destId="{E081694B-62FC-4BAD-A845-45EA673F0C67}" srcOrd="0" destOrd="0" presId="urn:microsoft.com/office/officeart/2005/8/layout/chevron2"/>
    <dgm:cxn modelId="{FAD9250A-2FA6-4B90-9EC7-AAC89DF10981}" type="presOf" srcId="{A63218BB-B4EF-4F52-BCBF-1A0C0E59361C}" destId="{00F5474C-BABB-432C-971B-62735D9F096A}" srcOrd="0" destOrd="1" presId="urn:microsoft.com/office/officeart/2005/8/layout/chevron2"/>
    <dgm:cxn modelId="{9C37933A-CB83-45F4-96C2-0794D11D88D6}" type="presOf" srcId="{338DDA0F-8F31-4D83-BEB1-0EB17914B153}" destId="{7644AB96-473B-49D2-B53A-87719B70FA6A}" srcOrd="0" destOrd="1" presId="urn:microsoft.com/office/officeart/2005/8/layout/chevron2"/>
    <dgm:cxn modelId="{8E1A8546-05ED-474E-A076-BA95A3F34B67}" srcId="{20C76E8E-660F-4FDC-AE6D-25A61B3F6319}" destId="{A63218BB-B4EF-4F52-BCBF-1A0C0E59361C}" srcOrd="1" destOrd="0" parTransId="{58B12DB2-2D61-4428-B514-1810FE5E493C}" sibTransId="{9ED3FC15-7FE1-4C69-A8AB-6540B1F5B6B4}"/>
    <dgm:cxn modelId="{14E3BE66-3CF1-4672-BB5D-076730621603}" srcId="{20C76E8E-660F-4FDC-AE6D-25A61B3F6319}" destId="{12968E58-5C1E-435D-B06A-15EE49963DE4}" srcOrd="0" destOrd="0" parTransId="{9CF561F3-95DB-421A-A376-52792DCD4E1E}" sibTransId="{19C26ACB-82E9-4117-AF8A-432AFE780493}"/>
    <dgm:cxn modelId="{8D8B7F6D-6E37-46C2-9E74-C8EA21B4DD45}" srcId="{F4968989-EA26-4485-B9AD-20D7AFA5C7F2}" destId="{C9106320-993A-4EAD-BE66-7CB87CD58D35}" srcOrd="0" destOrd="0" parTransId="{B5247B93-8B97-4319-8129-DAA638496CE8}" sibTransId="{CEB2F899-9155-4313-9D32-76C2B39CC222}"/>
    <dgm:cxn modelId="{E337B26D-B4A0-4A7A-87ED-B15364CCB215}" srcId="{F4968989-EA26-4485-B9AD-20D7AFA5C7F2}" destId="{60500274-8E03-4BA1-BA51-A2A5FA9E97A1}" srcOrd="1" destOrd="0" parTransId="{6F51B8F8-A96D-4D25-BD69-4D9AA4F8AF9F}" sibTransId="{62B9C55C-A445-4BC3-AE3F-B2D41C43C596}"/>
    <dgm:cxn modelId="{93D73953-0B83-4A97-887E-2AF8A6732313}" type="presOf" srcId="{569A30B8-3FD9-4713-A48D-388BC57E75F6}" destId="{7644AB96-473B-49D2-B53A-87719B70FA6A}" srcOrd="0" destOrd="0" presId="urn:microsoft.com/office/officeart/2005/8/layout/chevron2"/>
    <dgm:cxn modelId="{F6321C59-9FC0-4B1B-B430-EBEC09E55ED0}" type="presOf" srcId="{12968E58-5C1E-435D-B06A-15EE49963DE4}" destId="{00F5474C-BABB-432C-971B-62735D9F096A}" srcOrd="0" destOrd="0" presId="urn:microsoft.com/office/officeart/2005/8/layout/chevron2"/>
    <dgm:cxn modelId="{A970938D-C863-4586-9F13-3FE1AEBA965F}" srcId="{A5A1D78C-2064-40ED-BB0E-2E94169A5358}" destId="{8E08AAC0-D0C4-4343-BC28-9B4F722386E7}" srcOrd="2" destOrd="0" parTransId="{46D625B4-25AC-4BF8-8F44-940B35B95CFB}" sibTransId="{DD705982-4F99-411A-8E35-ACEDDE30951C}"/>
    <dgm:cxn modelId="{AE1D6590-ACDD-4286-A2FA-23DE1FC2926D}" type="presOf" srcId="{F4968989-EA26-4485-B9AD-20D7AFA5C7F2}" destId="{6438E8D3-134A-4DAE-BCA2-54FDDC10C984}" srcOrd="0" destOrd="0" presId="urn:microsoft.com/office/officeart/2005/8/layout/chevron2"/>
    <dgm:cxn modelId="{5B4AFEA9-BB64-4737-954A-68AD3C98B55E}" type="presOf" srcId="{8E08AAC0-D0C4-4343-BC28-9B4F722386E7}" destId="{B0BE70C4-D584-4927-977C-39FA32BDB5E0}" srcOrd="0" destOrd="0" presId="urn:microsoft.com/office/officeart/2005/8/layout/chevron2"/>
    <dgm:cxn modelId="{F08D9FB6-6A77-4A3E-A5B9-F55DB346887C}" srcId="{A5A1D78C-2064-40ED-BB0E-2E94169A5358}" destId="{F4968989-EA26-4485-B9AD-20D7AFA5C7F2}" srcOrd="0" destOrd="0" parTransId="{32DD5561-56CF-4E34-8BD3-5260E071AECB}" sibTransId="{2A29EFB5-195D-46EE-AA76-EC1C7E9C77CF}"/>
    <dgm:cxn modelId="{3ED441C1-FF7F-49F3-A019-8088B389680C}" srcId="{8E08AAC0-D0C4-4343-BC28-9B4F722386E7}" destId="{338DDA0F-8F31-4D83-BEB1-0EB17914B153}" srcOrd="1" destOrd="0" parTransId="{F4CF78A6-FB77-4791-9DA1-55D77171F2B1}" sibTransId="{88C34C5A-E928-40C0-AA20-33CA7D30995F}"/>
    <dgm:cxn modelId="{C36A29D9-36F0-4884-BAE9-1729F2BDE52F}" type="presOf" srcId="{60500274-8E03-4BA1-BA51-A2A5FA9E97A1}" destId="{1C804212-625D-47C8-A9D4-B3A18EF6A795}" srcOrd="0" destOrd="1" presId="urn:microsoft.com/office/officeart/2005/8/layout/chevron2"/>
    <dgm:cxn modelId="{B0841FE4-2F70-4CE3-9C06-A5827E2F7971}" type="presOf" srcId="{C9106320-993A-4EAD-BE66-7CB87CD58D35}" destId="{1C804212-625D-47C8-A9D4-B3A18EF6A795}" srcOrd="0" destOrd="0" presId="urn:microsoft.com/office/officeart/2005/8/layout/chevron2"/>
    <dgm:cxn modelId="{EBBF54E4-B2E9-4373-AE52-8DBA4E6C01A6}" srcId="{A5A1D78C-2064-40ED-BB0E-2E94169A5358}" destId="{20C76E8E-660F-4FDC-AE6D-25A61B3F6319}" srcOrd="1" destOrd="0" parTransId="{A44B2E93-642E-40CA-999B-8722C80CE893}" sibTransId="{F6647F0D-01C4-4D6A-9B96-7E04805B4502}"/>
    <dgm:cxn modelId="{CAC6F6F8-D90C-4520-A4AB-729FE9403CEC}" type="presOf" srcId="{20C76E8E-660F-4FDC-AE6D-25A61B3F6319}" destId="{EB022F7D-8C6F-449E-80A2-CAEB75C87BAB}" srcOrd="0" destOrd="0" presId="urn:microsoft.com/office/officeart/2005/8/layout/chevron2"/>
    <dgm:cxn modelId="{7055BDC8-F4AE-453A-B452-7558A2295FA3}" type="presParOf" srcId="{E081694B-62FC-4BAD-A845-45EA673F0C67}" destId="{ACE3C9E4-DE63-42C0-9EA1-156D793A769A}" srcOrd="0" destOrd="0" presId="urn:microsoft.com/office/officeart/2005/8/layout/chevron2"/>
    <dgm:cxn modelId="{E712AFA8-CCC6-4B92-843C-5D4099F8333C}" type="presParOf" srcId="{ACE3C9E4-DE63-42C0-9EA1-156D793A769A}" destId="{6438E8D3-134A-4DAE-BCA2-54FDDC10C984}" srcOrd="0" destOrd="0" presId="urn:microsoft.com/office/officeart/2005/8/layout/chevron2"/>
    <dgm:cxn modelId="{03323B2E-E18D-428F-AB40-C8A4D4178838}" type="presParOf" srcId="{ACE3C9E4-DE63-42C0-9EA1-156D793A769A}" destId="{1C804212-625D-47C8-A9D4-B3A18EF6A795}" srcOrd="1" destOrd="0" presId="urn:microsoft.com/office/officeart/2005/8/layout/chevron2"/>
    <dgm:cxn modelId="{C353E0A9-0D49-4A13-9006-4FA1A5D59F68}" type="presParOf" srcId="{E081694B-62FC-4BAD-A845-45EA673F0C67}" destId="{26D05B6A-9776-49FB-8A64-5B944B169842}" srcOrd="1" destOrd="0" presId="urn:microsoft.com/office/officeart/2005/8/layout/chevron2"/>
    <dgm:cxn modelId="{3A94BC0C-9FFC-4BED-B21B-589CBD2D99D7}" type="presParOf" srcId="{E081694B-62FC-4BAD-A845-45EA673F0C67}" destId="{328DCD15-0A14-44AD-BBD0-7322FE485FC3}" srcOrd="2" destOrd="0" presId="urn:microsoft.com/office/officeart/2005/8/layout/chevron2"/>
    <dgm:cxn modelId="{47AC60EF-CE1B-4FB7-9F91-4C9BFD828558}" type="presParOf" srcId="{328DCD15-0A14-44AD-BBD0-7322FE485FC3}" destId="{EB022F7D-8C6F-449E-80A2-CAEB75C87BAB}" srcOrd="0" destOrd="0" presId="urn:microsoft.com/office/officeart/2005/8/layout/chevron2"/>
    <dgm:cxn modelId="{7037ACBB-7952-4EB0-A55E-78C2A35FF3AE}" type="presParOf" srcId="{328DCD15-0A14-44AD-BBD0-7322FE485FC3}" destId="{00F5474C-BABB-432C-971B-62735D9F096A}" srcOrd="1" destOrd="0" presId="urn:microsoft.com/office/officeart/2005/8/layout/chevron2"/>
    <dgm:cxn modelId="{43E712C0-D79A-44D3-96A7-3DD936E38BD0}" type="presParOf" srcId="{E081694B-62FC-4BAD-A845-45EA673F0C67}" destId="{50472D09-0D60-40B3-8173-1439F0AD0C33}" srcOrd="3" destOrd="0" presId="urn:microsoft.com/office/officeart/2005/8/layout/chevron2"/>
    <dgm:cxn modelId="{CF39A344-E716-4AC2-8535-A7A2F1E3BC0B}" type="presParOf" srcId="{E081694B-62FC-4BAD-A845-45EA673F0C67}" destId="{2F813BB8-2F3A-4974-9646-A324C4415F5B}" srcOrd="4" destOrd="0" presId="urn:microsoft.com/office/officeart/2005/8/layout/chevron2"/>
    <dgm:cxn modelId="{77E92749-054E-4270-B775-6931E928FC97}" type="presParOf" srcId="{2F813BB8-2F3A-4974-9646-A324C4415F5B}" destId="{B0BE70C4-D584-4927-977C-39FA32BDB5E0}" srcOrd="0" destOrd="0" presId="urn:microsoft.com/office/officeart/2005/8/layout/chevron2"/>
    <dgm:cxn modelId="{8557B5B8-1EDE-44DB-9C8F-D36922D8EA7F}" type="presParOf" srcId="{2F813BB8-2F3A-4974-9646-A324C4415F5B}" destId="{7644AB96-473B-49D2-B53A-87719B70FA6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38E8D3-134A-4DAE-BCA2-54FDDC10C984}">
      <dsp:nvSpPr>
        <dsp:cNvPr id="0" name=""/>
        <dsp:cNvSpPr/>
      </dsp:nvSpPr>
      <dsp:spPr>
        <a:xfrm rot="5400000">
          <a:off x="-229250" y="229748"/>
          <a:ext cx="1528339" cy="106983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>
              <a:solidFill>
                <a:schemeClr val="tx1"/>
              </a:solidFill>
            </a:rPr>
            <a:t>申込</a:t>
          </a:r>
        </a:p>
      </dsp:txBody>
      <dsp:txXfrm rot="-5400000">
        <a:off x="2" y="535416"/>
        <a:ext cx="1069837" cy="458502"/>
      </dsp:txXfrm>
    </dsp:sp>
    <dsp:sp modelId="{1C804212-625D-47C8-A9D4-B3A18EF6A795}">
      <dsp:nvSpPr>
        <dsp:cNvPr id="0" name=""/>
        <dsp:cNvSpPr/>
      </dsp:nvSpPr>
      <dsp:spPr>
        <a:xfrm rot="5400000">
          <a:off x="4511783" y="-3441448"/>
          <a:ext cx="993420" cy="7877312"/>
        </a:xfrm>
        <a:prstGeom prst="round2SameRect">
          <a:avLst/>
        </a:prstGeom>
        <a:gradFill rotWithShape="1">
          <a:gsLst>
            <a:gs pos="0">
              <a:schemeClr val="accent2">
                <a:tint val="98000"/>
                <a:lumMod val="114000"/>
              </a:schemeClr>
            </a:gs>
            <a:gs pos="100000">
              <a:schemeClr val="accent2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2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  <a:sp3d/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en-US" altLang="en-US" sz="1700" kern="1200" dirty="0">
              <a:solidFill>
                <a:schemeClr val="tx1"/>
              </a:solidFill>
            </a:rPr>
            <a:t>IC</a:t>
          </a:r>
          <a:r>
            <a:rPr kumimoji="1" lang="ja-JP" altLang="en-US" sz="1700" kern="1200" dirty="0">
              <a:solidFill>
                <a:schemeClr val="tx1"/>
              </a:solidFill>
            </a:rPr>
            <a:t>カード「</a:t>
          </a:r>
          <a:r>
            <a:rPr kumimoji="1" lang="en-US" altLang="en-US" sz="1700" kern="1200" dirty="0" err="1">
              <a:solidFill>
                <a:schemeClr val="tx1"/>
              </a:solidFill>
            </a:rPr>
            <a:t>taspo</a:t>
          </a:r>
          <a:r>
            <a:rPr kumimoji="1" lang="ja-JP" altLang="en-US" sz="1700" kern="1200" dirty="0">
              <a:solidFill>
                <a:schemeClr val="tx1"/>
              </a:solidFill>
            </a:rPr>
            <a:t>」を郵送で申込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申込には成人であることを示す証明書が必要</a:t>
          </a:r>
        </a:p>
      </dsp:txBody>
      <dsp:txXfrm rot="-5400000">
        <a:off x="1069838" y="48992"/>
        <a:ext cx="7828817" cy="896430"/>
      </dsp:txXfrm>
    </dsp:sp>
    <dsp:sp modelId="{EB022F7D-8C6F-449E-80A2-CAEB75C87BAB}">
      <dsp:nvSpPr>
        <dsp:cNvPr id="0" name=""/>
        <dsp:cNvSpPr/>
      </dsp:nvSpPr>
      <dsp:spPr>
        <a:xfrm rot="5400000">
          <a:off x="-229250" y="1562962"/>
          <a:ext cx="1528339" cy="106983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>
              <a:solidFill>
                <a:schemeClr val="tx1"/>
              </a:solidFill>
            </a:rPr>
            <a:t>発行</a:t>
          </a:r>
        </a:p>
      </dsp:txBody>
      <dsp:txXfrm rot="-5400000">
        <a:off x="2" y="1868630"/>
        <a:ext cx="1069837" cy="458502"/>
      </dsp:txXfrm>
    </dsp:sp>
    <dsp:sp modelId="{00F5474C-BABB-432C-971B-62735D9F096A}">
      <dsp:nvSpPr>
        <dsp:cNvPr id="0" name=""/>
        <dsp:cNvSpPr/>
      </dsp:nvSpPr>
      <dsp:spPr>
        <a:xfrm rot="5400000">
          <a:off x="4511783" y="-2108234"/>
          <a:ext cx="993420" cy="7877312"/>
        </a:xfrm>
        <a:prstGeom prst="round2SameRect">
          <a:avLst/>
        </a:prstGeom>
        <a:gradFill rotWithShape="1">
          <a:gsLst>
            <a:gs pos="0">
              <a:schemeClr val="accent3">
                <a:tint val="98000"/>
                <a:lumMod val="114000"/>
              </a:schemeClr>
            </a:gs>
            <a:gs pos="100000">
              <a:schemeClr val="accent3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3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  <a:sp3d/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申込者に「</a:t>
          </a:r>
          <a:r>
            <a:rPr kumimoji="1" lang="en-US" altLang="en-US" sz="1700" kern="1200" dirty="0" err="1">
              <a:solidFill>
                <a:schemeClr val="tx1"/>
              </a:solidFill>
            </a:rPr>
            <a:t>taspo</a:t>
          </a:r>
          <a:r>
            <a:rPr kumimoji="1" lang="ja-JP" altLang="en-US" sz="1700" kern="1200" dirty="0">
              <a:solidFill>
                <a:schemeClr val="tx1"/>
              </a:solidFill>
            </a:rPr>
            <a:t>」を発行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簡易書留郵便で発送</a:t>
          </a:r>
        </a:p>
      </dsp:txBody>
      <dsp:txXfrm rot="-5400000">
        <a:off x="1069838" y="1382206"/>
        <a:ext cx="7828817" cy="896430"/>
      </dsp:txXfrm>
    </dsp:sp>
    <dsp:sp modelId="{B0BE70C4-D584-4927-977C-39FA32BDB5E0}">
      <dsp:nvSpPr>
        <dsp:cNvPr id="0" name=""/>
        <dsp:cNvSpPr/>
      </dsp:nvSpPr>
      <dsp:spPr>
        <a:xfrm rot="5400000">
          <a:off x="-229250" y="2896175"/>
          <a:ext cx="1528339" cy="1069837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800" kern="1200" dirty="0">
              <a:solidFill>
                <a:schemeClr val="tx1"/>
              </a:solidFill>
            </a:rPr>
            <a:t>購入</a:t>
          </a:r>
        </a:p>
      </dsp:txBody>
      <dsp:txXfrm rot="-5400000">
        <a:off x="2" y="3201843"/>
        <a:ext cx="1069837" cy="458502"/>
      </dsp:txXfrm>
    </dsp:sp>
    <dsp:sp modelId="{7644AB96-473B-49D2-B53A-87719B70FA6A}">
      <dsp:nvSpPr>
        <dsp:cNvPr id="0" name=""/>
        <dsp:cNvSpPr/>
      </dsp:nvSpPr>
      <dsp:spPr>
        <a:xfrm rot="5400000">
          <a:off x="4511783" y="-775021"/>
          <a:ext cx="993420" cy="7877312"/>
        </a:xfrm>
        <a:prstGeom prst="round2SameRect">
          <a:avLst/>
        </a:prstGeom>
        <a:gradFill rotWithShape="1">
          <a:gsLst>
            <a:gs pos="0">
              <a:schemeClr val="accent4">
                <a:tint val="98000"/>
                <a:lumMod val="114000"/>
              </a:schemeClr>
            </a:gs>
            <a:gs pos="100000">
              <a:schemeClr val="accent4">
                <a:shade val="90000"/>
                <a:lumMod val="84000"/>
              </a:schemeClr>
            </a:gs>
          </a:gsLst>
          <a:lin ang="5400000" scaled="0"/>
        </a:gradFill>
        <a:ln w="9525" cap="rnd" cmpd="sng" algn="ctr">
          <a:solidFill>
            <a:schemeClr val="accent4"/>
          </a:solidFill>
          <a:prstDash val="solid"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chilly" dir="t"/>
        </a:scene3d>
        <a:sp3d/>
      </dsp:spPr>
      <dsp:style>
        <a:lnRef idx="1">
          <a:schemeClr val="accent4"/>
        </a:lnRef>
        <a:fillRef idx="3">
          <a:schemeClr val="accent4"/>
        </a:fillRef>
        <a:effectRef idx="2">
          <a:schemeClr val="accent4"/>
        </a:effectRef>
        <a:fontRef idx="minor">
          <a:schemeClr val="lt1"/>
        </a:fontRef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タバコの購入には「</a:t>
          </a:r>
          <a:r>
            <a:rPr kumimoji="1" lang="en-US" altLang="en-US" sz="1700" kern="1200" dirty="0" err="1">
              <a:solidFill>
                <a:schemeClr val="tx1"/>
              </a:solidFill>
            </a:rPr>
            <a:t>taspo</a:t>
          </a:r>
          <a:r>
            <a:rPr kumimoji="1" lang="ja-JP" altLang="en-US" sz="1700" kern="1200" dirty="0">
              <a:solidFill>
                <a:schemeClr val="tx1"/>
              </a:solidFill>
            </a:rPr>
            <a:t>」が必要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kumimoji="1" lang="ja-JP" altLang="en-US" sz="1700" kern="1200" dirty="0">
              <a:solidFill>
                <a:schemeClr val="tx1"/>
              </a:solidFill>
            </a:rPr>
            <a:t>「</a:t>
          </a:r>
          <a:r>
            <a:rPr kumimoji="1" lang="en-US" altLang="en-US" sz="1700" kern="1200" dirty="0" err="1">
              <a:solidFill>
                <a:schemeClr val="tx1"/>
              </a:solidFill>
            </a:rPr>
            <a:t>taspo</a:t>
          </a:r>
          <a:r>
            <a:rPr kumimoji="1" lang="ja-JP" altLang="en-US" sz="1700" kern="1200" dirty="0">
              <a:solidFill>
                <a:schemeClr val="tx1"/>
              </a:solidFill>
            </a:rPr>
            <a:t>」は電子マネーとしても利用できる</a:t>
          </a:r>
        </a:p>
      </dsp:txBody>
      <dsp:txXfrm rot="-5400000">
        <a:off x="1069838" y="2715419"/>
        <a:ext cx="7828817" cy="896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81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72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8852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3966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272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1706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3894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585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890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224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66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382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68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673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4135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665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7186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3963B59-1D78-4E64-8B60-38BF133A8F4A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386259-190F-4960-A0EB-FCB443B19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347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kumimoji="1"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タバコと健康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喫煙の現状と対策</a:t>
            </a:r>
          </a:p>
        </p:txBody>
      </p:sp>
    </p:spTree>
    <p:extLst>
      <p:ext uri="{BB962C8B-B14F-4D97-AF65-F5344CB8AC3E}">
        <p14:creationId xmlns:p14="http://schemas.microsoft.com/office/powerpoint/2010/main" val="327150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タバコの有害性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最近の喫煙者数の年次推移</a:t>
            </a:r>
            <a:endParaRPr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endParaRPr kumimoji="1" lang="en-US" altLang="ja-JP" sz="2800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2800" dirty="0"/>
              <a:t>未成年者の喫煙対策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831288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03312" y="1693889"/>
            <a:ext cx="8946541" cy="4946754"/>
          </a:xfrm>
        </p:spPr>
        <p:txBody>
          <a:bodyPr>
            <a:normAutofit/>
          </a:bodyPr>
          <a:lstStyle/>
          <a:p>
            <a:pPr>
              <a:buSzPct val="100000"/>
              <a:buFont typeface="Wingdings" panose="05000000000000000000" pitchFamily="2" charset="2"/>
              <a:buChar char="n"/>
            </a:pPr>
            <a:r>
              <a:rPr kumimoji="1"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タール</a:t>
            </a:r>
            <a:endParaRPr kumimoji="1" lang="en-US" altLang="ja-JP" dirty="0">
              <a:latin typeface="HGｺﾞｼｯｸE" panose="020B0909000000000000" pitchFamily="49" charset="-128"/>
              <a:ea typeface="HGｺﾞｼｯｸE" panose="020B0909000000000000" pitchFamily="49" charset="-128"/>
            </a:endParaRP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多くの</a:t>
            </a:r>
            <a:r>
              <a:rPr lang="ja-JP" altLang="en-US" b="1" dirty="0">
                <a:solidFill>
                  <a:srgbClr val="FF0000"/>
                </a:solidFill>
              </a:rPr>
              <a:t>発がん性物質</a:t>
            </a:r>
            <a:r>
              <a:rPr lang="ja-JP" altLang="en-US" dirty="0"/>
              <a:t>を含む（ヤニ）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ニコチン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血管を収縮させ、</a:t>
            </a:r>
            <a:r>
              <a:rPr lang="ja-JP" altLang="en-US" u="sng" dirty="0"/>
              <a:t>心臓に負担</a:t>
            </a:r>
            <a:r>
              <a:rPr lang="ja-JP" altLang="en-US" dirty="0"/>
              <a:t>を与える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b="1" dirty="0"/>
              <a:t>中毒性</a:t>
            </a:r>
            <a:r>
              <a:rPr lang="ja-JP" altLang="en-US" dirty="0"/>
              <a:t>がある</a:t>
            </a:r>
          </a:p>
          <a:p>
            <a:endParaRPr lang="ja-JP" altLang="en-US" dirty="0"/>
          </a:p>
          <a:p>
            <a:pPr>
              <a:buSzPct val="100000"/>
              <a:buFont typeface="Wingdings" panose="05000000000000000000" pitchFamily="2" charset="2"/>
              <a:buChar char="n"/>
            </a:pPr>
            <a:r>
              <a:rPr lang="ja-JP" altLang="en-US" dirty="0">
                <a:latin typeface="HGｺﾞｼｯｸE" panose="020B0909000000000000" pitchFamily="49" charset="-128"/>
                <a:ea typeface="HGｺﾞｼｯｸE" panose="020B0909000000000000" pitchFamily="49" charset="-128"/>
              </a:rPr>
              <a:t>一酸化炭素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dirty="0"/>
              <a:t>酸素の運搬を妨げる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ja-JP" altLang="en-US" u="sng" dirty="0"/>
              <a:t>心臓に負担</a:t>
            </a:r>
            <a:r>
              <a:rPr lang="ja-JP" altLang="en-US" dirty="0"/>
              <a:t>をかけ、</a:t>
            </a:r>
            <a:r>
              <a:rPr lang="ja-JP" altLang="en-US" b="1" dirty="0"/>
              <a:t>動脈硬化</a:t>
            </a:r>
            <a:r>
              <a:rPr lang="ja-JP" altLang="en-US" dirty="0"/>
              <a:t>の原因にもなる</a:t>
            </a:r>
          </a:p>
          <a:p>
            <a:endParaRPr lang="ja-JP" altLang="en-US" dirty="0"/>
          </a:p>
          <a:p>
            <a:pPr marL="0" indent="0" algn="r">
              <a:buNone/>
            </a:pPr>
            <a:r>
              <a:rPr lang="en-US" altLang="ja-JP" sz="1500" dirty="0"/>
              <a:t>※</a:t>
            </a:r>
            <a:r>
              <a:rPr lang="ja-JP" altLang="en-US" sz="1500" dirty="0"/>
              <a:t>上記の他にも、タバコには多くの有害物質が含まれています。</a:t>
            </a:r>
            <a:endParaRPr kumimoji="1" lang="ja-JP" altLang="en-US" sz="1500" dirty="0"/>
          </a:p>
        </p:txBody>
      </p:sp>
    </p:spTree>
    <p:extLst>
      <p:ext uri="{BB962C8B-B14F-4D97-AF65-F5344CB8AC3E}">
        <p14:creationId xmlns:p14="http://schemas.microsoft.com/office/powerpoint/2010/main" val="2719664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5515847"/>
              </p:ext>
            </p:extLst>
          </p:nvPr>
        </p:nvGraphicFramePr>
        <p:xfrm>
          <a:off x="1103313" y="2052637"/>
          <a:ext cx="8947148" cy="4018380"/>
        </p:xfrm>
        <a:graphic>
          <a:graphicData uri="http://schemas.openxmlformats.org/drawingml/2006/table">
            <a:tbl>
              <a:tblPr firstRow="1" firstCol="1">
                <a:tableStyleId>{EB344D84-9AFB-497E-A393-DC336BA19D2E}</a:tableStyleId>
              </a:tblPr>
              <a:tblGrid>
                <a:gridCol w="1278164">
                  <a:extLst>
                    <a:ext uri="{9D8B030D-6E8A-4147-A177-3AD203B41FA5}">
                      <a16:colId xmlns:a16="http://schemas.microsoft.com/office/drawing/2014/main" val="2006047225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4123497670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1186897114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54946255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658142399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728234522"/>
                    </a:ext>
                  </a:extLst>
                </a:gridCol>
                <a:gridCol w="1278164">
                  <a:extLst>
                    <a:ext uri="{9D8B030D-6E8A-4147-A177-3AD203B41FA5}">
                      <a16:colId xmlns:a16="http://schemas.microsoft.com/office/drawing/2014/main" val="2101878842"/>
                    </a:ext>
                  </a:extLst>
                </a:gridCol>
              </a:tblGrid>
              <a:tr h="1004595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19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21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23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25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平成</a:t>
                      </a:r>
                      <a:r>
                        <a:rPr kumimoji="1" lang="en-US" altLang="ja-JP" dirty="0"/>
                        <a:t>27</a:t>
                      </a:r>
                      <a:r>
                        <a:rPr kumimoji="1" lang="ja-JP" altLang="en-US" dirty="0"/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6747016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男性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39.4%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32.2%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30.1%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0535473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女性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11.3%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11.0%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9.7%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7.9%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3023398"/>
                  </a:ext>
                </a:extLst>
              </a:tr>
              <a:tr h="100459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/>
                        <a:t>総数</a:t>
                      </a:r>
                    </a:p>
                  </a:txBody>
                  <a:tcPr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24.2%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24.1%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23.4%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20.1%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19.3%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/>
                        <a:t>18.2%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32007103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613355" y="6282813"/>
            <a:ext cx="64374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出典：厚生労働省　平成</a:t>
            </a:r>
            <a:r>
              <a:rPr kumimoji="1" lang="en-US" altLang="ja-JP" dirty="0"/>
              <a:t>27</a:t>
            </a:r>
            <a:r>
              <a:rPr kumimoji="1" lang="ja-JP" altLang="en-US" dirty="0"/>
              <a:t>年「国民健康・栄養調査」の結果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7726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726168"/>
              </p:ext>
            </p:extLst>
          </p:nvPr>
        </p:nvGraphicFramePr>
        <p:xfrm>
          <a:off x="1103313" y="1469035"/>
          <a:ext cx="8947150" cy="506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6195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成人識別たばこ自動販売機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8483949"/>
              </p:ext>
            </p:extLst>
          </p:nvPr>
        </p:nvGraphicFramePr>
        <p:xfrm>
          <a:off x="1103313" y="2052638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24103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イオン">
  <a:themeElements>
    <a:clrScheme name="赤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イオン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イオン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37</TotalTime>
  <Words>232</Words>
  <Application>Microsoft Office PowerPoint</Application>
  <PresentationFormat>ワイド画面</PresentationFormat>
  <Paragraphs>62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3" baseType="lpstr">
      <vt:lpstr>HGｺﾞｼｯｸE</vt:lpstr>
      <vt:lpstr>メイリオ</vt:lpstr>
      <vt:lpstr>Arial</vt:lpstr>
      <vt:lpstr>Century Gothic</vt:lpstr>
      <vt:lpstr>Wingdings</vt:lpstr>
      <vt:lpstr>Wingdings 3</vt:lpstr>
      <vt:lpstr>イオン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タバコと健康</dc:title>
  <dc:creator>相澤裕介</dc:creator>
  <cp:lastModifiedBy>相澤裕介</cp:lastModifiedBy>
  <cp:revision>44</cp:revision>
  <dcterms:created xsi:type="dcterms:W3CDTF">2017-03-04T15:39:53Z</dcterms:created>
  <dcterms:modified xsi:type="dcterms:W3CDTF">2017-03-27T18:39:16Z</dcterms:modified>
</cp:coreProperties>
</file>