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2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spPr>
            <a:ln w="3175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H17年</c:v>
                </c:pt>
                <c:pt idx="1">
                  <c:v>H19年</c:v>
                </c:pt>
                <c:pt idx="2">
                  <c:v>H21年</c:v>
                </c:pt>
                <c:pt idx="3">
                  <c:v>H23年</c:v>
                </c:pt>
                <c:pt idx="4">
                  <c:v>H25年</c:v>
                </c:pt>
                <c:pt idx="5">
                  <c:v>H27年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39.299999999999997</c:v>
                </c:pt>
                <c:pt idx="1">
                  <c:v>39.4</c:v>
                </c:pt>
                <c:pt idx="2">
                  <c:v>38.200000000000003</c:v>
                </c:pt>
                <c:pt idx="3">
                  <c:v>32.4</c:v>
                </c:pt>
                <c:pt idx="4">
                  <c:v>32.200000000000003</c:v>
                </c:pt>
                <c:pt idx="5">
                  <c:v>30.1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F91-4A93-AF2C-149FC8C6D63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spPr>
            <a:ln w="317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H17年</c:v>
                </c:pt>
                <c:pt idx="1">
                  <c:v>H19年</c:v>
                </c:pt>
                <c:pt idx="2">
                  <c:v>H21年</c:v>
                </c:pt>
                <c:pt idx="3">
                  <c:v>H23年</c:v>
                </c:pt>
                <c:pt idx="4">
                  <c:v>H25年</c:v>
                </c:pt>
                <c:pt idx="5">
                  <c:v>H27年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11.3</c:v>
                </c:pt>
                <c:pt idx="1">
                  <c:v>11</c:v>
                </c:pt>
                <c:pt idx="2">
                  <c:v>10.9</c:v>
                </c:pt>
                <c:pt idx="3">
                  <c:v>9.6999999999999993</c:v>
                </c:pt>
                <c:pt idx="4">
                  <c:v>8.1999999999999993</c:v>
                </c:pt>
                <c:pt idx="5">
                  <c:v>7.9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F91-4A93-AF2C-149FC8C6D63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総数</c:v>
                </c:pt>
              </c:strCache>
            </c:strRef>
          </c:tx>
          <c:spPr>
            <a:ln w="31750" cap="rnd">
              <a:solidFill>
                <a:schemeClr val="bg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bg1"/>
              </a:solidFill>
              <a:ln>
                <a:solidFill>
                  <a:schemeClr val="bg1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H17年</c:v>
                </c:pt>
                <c:pt idx="1">
                  <c:v>H19年</c:v>
                </c:pt>
                <c:pt idx="2">
                  <c:v>H21年</c:v>
                </c:pt>
                <c:pt idx="3">
                  <c:v>H23年</c:v>
                </c:pt>
                <c:pt idx="4">
                  <c:v>H25年</c:v>
                </c:pt>
                <c:pt idx="5">
                  <c:v>H27年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24.2</c:v>
                </c:pt>
                <c:pt idx="1">
                  <c:v>24.1</c:v>
                </c:pt>
                <c:pt idx="2">
                  <c:v>23.4</c:v>
                </c:pt>
                <c:pt idx="3">
                  <c:v>20.100000000000001</c:v>
                </c:pt>
                <c:pt idx="4">
                  <c:v>19.3</c:v>
                </c:pt>
                <c:pt idx="5">
                  <c:v>18.2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F91-4A93-AF2C-149FC8C6D6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87827752"/>
        <c:axId val="287829064"/>
      </c:lineChart>
      <c:catAx>
        <c:axId val="287827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87829064"/>
        <c:crosses val="autoZero"/>
        <c:auto val="1"/>
        <c:lblAlgn val="ctr"/>
        <c:lblOffset val="100"/>
        <c:noMultiLvlLbl val="0"/>
      </c:catAx>
      <c:valAx>
        <c:axId val="287829064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dirty="0"/>
                  <a:t>喫煙者の割合（％）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87827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817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1722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8852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9660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2728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2017/3/23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1706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2017/3/23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894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3585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890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224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66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825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668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2017/3/23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6736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2017/3/23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135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2017/3/23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654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7186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3963B59-1D78-4E64-8B60-38BF133A8F4A}" type="datetimeFigureOut">
              <a:rPr kumimoji="1" lang="ja-JP" altLang="en-US" smtClean="0"/>
              <a:t>2017/3/23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47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タバコと健康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喫煙の現状と対策</a:t>
            </a:r>
          </a:p>
        </p:txBody>
      </p:sp>
    </p:spTree>
    <p:extLst>
      <p:ext uri="{BB962C8B-B14F-4D97-AF65-F5344CB8AC3E}">
        <p14:creationId xmlns:p14="http://schemas.microsoft.com/office/powerpoint/2010/main" val="3271505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タバコの有害性</a:t>
            </a: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endParaRPr kumimoji="1"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最近の喫煙者数の年次推移</a:t>
            </a: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endParaRPr kumimoji="1"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未成年者の喫煙対策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831288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03312" y="1693889"/>
            <a:ext cx="8946541" cy="4946754"/>
          </a:xfrm>
        </p:spPr>
        <p:txBody>
          <a:bodyPr>
            <a:normAutofit/>
          </a:bodyPr>
          <a:lstStyle/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多くの</a:t>
            </a:r>
            <a:r>
              <a:rPr lang="ja-JP" altLang="en-US" b="1" dirty="0">
                <a:solidFill>
                  <a:srgbClr val="FF0000"/>
                </a:solidFill>
              </a:rPr>
              <a:t>発がん性物質</a:t>
            </a:r>
            <a:r>
              <a:rPr lang="ja-JP" altLang="en-US" dirty="0"/>
              <a:t>を含む（ヤニ）</a:t>
            </a:r>
          </a:p>
          <a:p>
            <a:endParaRPr lang="ja-JP" altLang="en-US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血管を収縮させ、</a:t>
            </a:r>
            <a:r>
              <a:rPr lang="ja-JP" altLang="en-US" u="sng" dirty="0"/>
              <a:t>心臓に負担</a:t>
            </a:r>
            <a:r>
              <a:rPr lang="ja-JP" altLang="en-US" dirty="0"/>
              <a:t>を与える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b="1" dirty="0"/>
              <a:t>中毒性</a:t>
            </a:r>
            <a:r>
              <a:rPr lang="ja-JP" altLang="en-US" dirty="0"/>
              <a:t>がある</a:t>
            </a:r>
          </a:p>
          <a:p>
            <a:endParaRPr lang="ja-JP" altLang="en-US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酸素の運搬を妨げる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u="sng" dirty="0"/>
              <a:t>心臓に負担</a:t>
            </a:r>
            <a:r>
              <a:rPr lang="ja-JP" altLang="en-US" dirty="0"/>
              <a:t>をかけ、</a:t>
            </a:r>
            <a:r>
              <a:rPr lang="ja-JP" altLang="en-US" b="1" dirty="0"/>
              <a:t>動脈硬化</a:t>
            </a:r>
            <a:r>
              <a:rPr lang="ja-JP" altLang="en-US" dirty="0"/>
              <a:t>の原因にもなる</a:t>
            </a:r>
          </a:p>
          <a:p>
            <a:endParaRPr lang="ja-JP" altLang="en-US" dirty="0"/>
          </a:p>
          <a:p>
            <a:pPr marL="0" indent="0" algn="r">
              <a:buNone/>
            </a:pPr>
            <a:r>
              <a:rPr lang="en-US" altLang="ja-JP" sz="1500" dirty="0"/>
              <a:t>※</a:t>
            </a:r>
            <a:r>
              <a:rPr lang="ja-JP" altLang="en-US" sz="1500" dirty="0"/>
              <a:t>上記の他にも、タバコには多くの有害物質が含まれています。</a:t>
            </a:r>
            <a:endParaRPr kumimoji="1" lang="ja-JP" altLang="en-US" sz="1500" dirty="0"/>
          </a:p>
        </p:txBody>
      </p:sp>
    </p:spTree>
    <p:extLst>
      <p:ext uri="{BB962C8B-B14F-4D97-AF65-F5344CB8AC3E}">
        <p14:creationId xmlns:p14="http://schemas.microsoft.com/office/powerpoint/2010/main" val="2719664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7336090"/>
              </p:ext>
            </p:extLst>
          </p:nvPr>
        </p:nvGraphicFramePr>
        <p:xfrm>
          <a:off x="1103313" y="2052637"/>
          <a:ext cx="8947148" cy="4018380"/>
        </p:xfrm>
        <a:graphic>
          <a:graphicData uri="http://schemas.openxmlformats.org/drawingml/2006/table">
            <a:tbl>
              <a:tblPr firstRow="1" firstCol="1">
                <a:tableStyleId>{EB344D84-9AFB-497E-A393-DC336BA19D2E}</a:tableStyleId>
              </a:tblPr>
              <a:tblGrid>
                <a:gridCol w="1278164">
                  <a:extLst>
                    <a:ext uri="{9D8B030D-6E8A-4147-A177-3AD203B41FA5}">
                      <a16:colId xmlns:a16="http://schemas.microsoft.com/office/drawing/2014/main" val="2006047225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4123497670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1186897114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549462552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658142399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728234522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101878842"/>
                    </a:ext>
                  </a:extLst>
                </a:gridCol>
              </a:tblGrid>
              <a:tr h="1004595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17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19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21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23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25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27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6747016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男性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39.3%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39.4%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38.2%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32.4%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32.2%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30.1%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0535473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女性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11.3%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11.0%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10.9%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9.7%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8.2%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7.9%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3023398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総数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24.2%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24.1%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23.4%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20.1%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19.3%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18.2%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3320071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7726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1691579"/>
              </p:ext>
            </p:extLst>
          </p:nvPr>
        </p:nvGraphicFramePr>
        <p:xfrm>
          <a:off x="1103313" y="1469035"/>
          <a:ext cx="8947150" cy="5066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861955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31</TotalTime>
  <Words>166</Words>
  <Application>Microsoft Office PowerPoint</Application>
  <PresentationFormat>ワイド画面</PresentationFormat>
  <Paragraphs>51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HGｺﾞｼｯｸE</vt:lpstr>
      <vt:lpstr>メイリオ</vt:lpstr>
      <vt:lpstr>Arial</vt:lpstr>
      <vt:lpstr>Century Gothic</vt:lpstr>
      <vt:lpstr>Wingdings</vt:lpstr>
      <vt:lpstr>Wingdings 3</vt:lpstr>
      <vt:lpstr>イオン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35</cp:revision>
  <dcterms:created xsi:type="dcterms:W3CDTF">2017-03-04T15:39:53Z</dcterms:created>
  <dcterms:modified xsi:type="dcterms:W3CDTF">2017-03-23T00:27:29Z</dcterms:modified>
</cp:coreProperties>
</file>