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90" d="100"/>
          <a:sy n="90" d="100"/>
        </p:scale>
        <p:origin x="1104" y="-14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39.9</c:v>
                </c:pt>
                <c:pt idx="1">
                  <c:v>39.4</c:v>
                </c:pt>
                <c:pt idx="2">
                  <c:v>36.799999999999997</c:v>
                </c:pt>
                <c:pt idx="3">
                  <c:v>38.200000000000003</c:v>
                </c:pt>
                <c:pt idx="4">
                  <c:v>32.200000000000003</c:v>
                </c:pt>
                <c:pt idx="5">
                  <c:v>32.4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9.1</c:v>
                </c:pt>
                <c:pt idx="3">
                  <c:v>10.9</c:v>
                </c:pt>
                <c:pt idx="4">
                  <c:v>8.4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23.8</c:v>
                </c:pt>
                <c:pt idx="1">
                  <c:v>24.1</c:v>
                </c:pt>
                <c:pt idx="2">
                  <c:v>21.8</c:v>
                </c:pt>
                <c:pt idx="3">
                  <c:v>23.4</c:v>
                </c:pt>
                <c:pt idx="4">
                  <c:v>19.5</c:v>
                </c:pt>
                <c:pt idx="5">
                  <c:v>20.100000000000001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3230760"/>
        <c:axId val="293228408"/>
      </c:lineChart>
      <c:catAx>
        <c:axId val="293230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93228408"/>
        <c:crosses val="autoZero"/>
        <c:auto val="1"/>
        <c:lblAlgn val="ctr"/>
        <c:lblOffset val="100"/>
        <c:noMultiLvlLbl val="0"/>
      </c:catAx>
      <c:valAx>
        <c:axId val="293228408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 smtClean="0"/>
                  <a:t>喫煙者の割合（％）</a:t>
                </a:r>
                <a:endParaRPr lang="ja-JP" alt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9323076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04F508-2559-4444-8834-1C488830B3FF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B1A374F5-6495-4AFA-B736-76E6E02910C9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333ABFE-9E3E-4599-8EBA-E91FE18D51A2}" type="parTrans" cxnId="{165050F2-449D-471D-A995-F1A381E99A4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A2E4553-FA51-41DA-8410-A959F5B335DB}" type="sibTrans" cxnId="{165050F2-449D-471D-A995-F1A381E99A4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11ED397-B036-4175-9680-97CA446D7A5B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tx1"/>
              </a:solidFill>
            </a:rPr>
            <a:t>IC</a:t>
          </a:r>
          <a:r>
            <a:rPr kumimoji="1" lang="ja-JP" altLang="en-US" dirty="0" smtClean="0">
              <a:solidFill>
                <a:schemeClr val="tx1"/>
              </a:solidFill>
            </a:rPr>
            <a:t>カード「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」を郵送で申込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DA68149-10D6-4544-8BD2-02C9DE256380}" type="parTrans" cxnId="{3F56CAAF-C91A-437C-AF23-F23D7993C77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3524A47-F8B3-449E-BD69-A209C59AAC0C}" type="sibTrans" cxnId="{3F56CAAF-C91A-437C-AF23-F23D7993C77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BD2FA66-1FD6-4ED6-A952-1464FA9F774B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48DF3231-0F2D-48DC-B716-8797008AF812}" type="parTrans" cxnId="{1FD46117-BD8F-4306-B7DF-E0ADC67C01B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424F327-5FFB-4873-97E9-15D496F0E827}" type="sibTrans" cxnId="{1FD46117-BD8F-4306-B7DF-E0ADC67C01B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0768891-B4CD-4B9A-8349-0B6622FB5F6B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発行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9A487962-C7A6-44D7-BF5C-46C7FE707E7F}" type="parTrans" cxnId="{8300E0B6-1F78-4D93-A733-E16DCF864A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DA37C7E-0AD4-4343-A6E6-C3EE3E21F9B6}" type="sibTrans" cxnId="{8300E0B6-1F78-4D93-A733-E16DCF864A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AB79AD0-C459-47E7-8D70-6FCABE5B7E87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申込者に「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」を発行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0F213B7-8BC7-48BA-9536-68EF617189E5}" type="parTrans" cxnId="{CAAAF425-871B-49DF-9DDA-6AA9931BEDD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9C2ED51-4482-4F29-BC8A-5E860EA17AC5}" type="sibTrans" cxnId="{CAAAF425-871B-49DF-9DDA-6AA9931BEDD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573C0E7-3B95-477C-95CB-D7C97B0FF2B2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簡易書留郵便で発送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500F234-841E-4632-83E5-92783447862B}" type="parTrans" cxnId="{FCF8D435-890E-4E7F-9F75-4CCCC3BED6A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B34BF6A-DAC9-4721-A4B8-BB889245CB60}" type="sibTrans" cxnId="{FCF8D435-890E-4E7F-9F75-4CCCC3BED6A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A925394-CA12-41AD-A36F-F55B4173A8A8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購入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25FA26F-A2EF-4001-B2DA-6FEE9FE44DC9}" type="parTrans" cxnId="{B32F0CC6-4CB5-43E4-9A3D-AD3CB35142F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A9ABA03-9E51-4D61-BAE6-C8EC1848CBDF}" type="sibTrans" cxnId="{B32F0CC6-4CB5-43E4-9A3D-AD3CB35142F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A66CD06-FDA8-4CD7-85BC-D4A53BA1E577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」が必要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DFD1457C-6DF1-42AC-AC97-A98F3C6F260A}" type="parTrans" cxnId="{7E82EDC8-20B9-48A1-A3C9-3859FEC7681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208222B-9680-4CC0-87C9-74E38D049F8F}" type="sibTrans" cxnId="{7E82EDC8-20B9-48A1-A3C9-3859FEC7681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D17099B-BF81-4302-926E-2FF6351D1144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」は電子マネーとしても利用できる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B94DD7CA-EC22-475F-A934-38F08A2FDF9F}" type="parTrans" cxnId="{32EFD407-EA8D-4A78-911C-B21C2042214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7104284-147B-4592-8C1D-2D3A28DF7348}" type="sibTrans" cxnId="{32EFD407-EA8D-4A78-911C-B21C2042214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04F8687-48FE-4F3B-9D2B-3F37721983DC}" type="pres">
      <dgm:prSet presAssocID="{5804F508-2559-4444-8834-1C488830B3F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6BE52F2-3D30-4B1A-AF71-3808C0D041AF}" type="pres">
      <dgm:prSet presAssocID="{B1A374F5-6495-4AFA-B736-76E6E02910C9}" presName="composite" presStyleCnt="0"/>
      <dgm:spPr/>
      <dgm:t>
        <a:bodyPr/>
        <a:lstStyle/>
        <a:p>
          <a:endParaRPr kumimoji="1" lang="ja-JP" altLang="en-US"/>
        </a:p>
      </dgm:t>
    </dgm:pt>
    <dgm:pt modelId="{7B1B8E7C-1636-4FD9-87EE-8F83BB2A901B}" type="pres">
      <dgm:prSet presAssocID="{B1A374F5-6495-4AFA-B736-76E6E02910C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39445D2-05EB-4DF7-8B7D-0370100F2B69}" type="pres">
      <dgm:prSet presAssocID="{B1A374F5-6495-4AFA-B736-76E6E02910C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EE2D9E-BEF1-455B-8977-42CF068E5FC9}" type="pres">
      <dgm:prSet presAssocID="{5A2E4553-FA51-41DA-8410-A959F5B335DB}" presName="sp" presStyleCnt="0"/>
      <dgm:spPr/>
      <dgm:t>
        <a:bodyPr/>
        <a:lstStyle/>
        <a:p>
          <a:endParaRPr kumimoji="1" lang="ja-JP" altLang="en-US"/>
        </a:p>
      </dgm:t>
    </dgm:pt>
    <dgm:pt modelId="{F19B8979-7013-4E54-97CD-FB9956CD96FA}" type="pres">
      <dgm:prSet presAssocID="{70768891-B4CD-4B9A-8349-0B6622FB5F6B}" presName="composite" presStyleCnt="0"/>
      <dgm:spPr/>
      <dgm:t>
        <a:bodyPr/>
        <a:lstStyle/>
        <a:p>
          <a:endParaRPr kumimoji="1" lang="ja-JP" altLang="en-US"/>
        </a:p>
      </dgm:t>
    </dgm:pt>
    <dgm:pt modelId="{2F83CB1A-5E33-40B1-95ED-233241286F39}" type="pres">
      <dgm:prSet presAssocID="{70768891-B4CD-4B9A-8349-0B6622FB5F6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FAD42C2-354E-489A-B51A-0AE95D70A644}" type="pres">
      <dgm:prSet presAssocID="{70768891-B4CD-4B9A-8349-0B6622FB5F6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A5554AF-6656-45D2-AE63-831B123726F9}" type="pres">
      <dgm:prSet presAssocID="{6DA37C7E-0AD4-4343-A6E6-C3EE3E21F9B6}" presName="sp" presStyleCnt="0"/>
      <dgm:spPr/>
      <dgm:t>
        <a:bodyPr/>
        <a:lstStyle/>
        <a:p>
          <a:endParaRPr kumimoji="1" lang="ja-JP" altLang="en-US"/>
        </a:p>
      </dgm:t>
    </dgm:pt>
    <dgm:pt modelId="{4784FA53-4E22-4109-B793-4F7B31EC11AF}" type="pres">
      <dgm:prSet presAssocID="{DA925394-CA12-41AD-A36F-F55B4173A8A8}" presName="composite" presStyleCnt="0"/>
      <dgm:spPr/>
      <dgm:t>
        <a:bodyPr/>
        <a:lstStyle/>
        <a:p>
          <a:endParaRPr kumimoji="1" lang="ja-JP" altLang="en-US"/>
        </a:p>
      </dgm:t>
    </dgm:pt>
    <dgm:pt modelId="{C5F621D8-F116-4CE8-934F-2AAD87C42821}" type="pres">
      <dgm:prSet presAssocID="{DA925394-CA12-41AD-A36F-F55B4173A8A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EF6A3F0-AFFF-4144-916A-C63EDCE38C04}" type="pres">
      <dgm:prSet presAssocID="{DA925394-CA12-41AD-A36F-F55B4173A8A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32F0CC6-4CB5-43E4-9A3D-AD3CB35142FC}" srcId="{5804F508-2559-4444-8834-1C488830B3FF}" destId="{DA925394-CA12-41AD-A36F-F55B4173A8A8}" srcOrd="2" destOrd="0" parTransId="{F25FA26F-A2EF-4001-B2DA-6FEE9FE44DC9}" sibTransId="{7A9ABA03-9E51-4D61-BAE6-C8EC1848CBDF}"/>
    <dgm:cxn modelId="{59885E40-B079-43FE-AE88-11FD530A7B21}" type="presOf" srcId="{70768891-B4CD-4B9A-8349-0B6622FB5F6B}" destId="{2F83CB1A-5E33-40B1-95ED-233241286F39}" srcOrd="0" destOrd="0" presId="urn:microsoft.com/office/officeart/2005/8/layout/chevron2"/>
    <dgm:cxn modelId="{32EFD407-EA8D-4A78-911C-B21C2042214C}" srcId="{DA925394-CA12-41AD-A36F-F55B4173A8A8}" destId="{FD17099B-BF81-4302-926E-2FF6351D1144}" srcOrd="1" destOrd="0" parTransId="{B94DD7CA-EC22-475F-A934-38F08A2FDF9F}" sibTransId="{D7104284-147B-4592-8C1D-2D3A28DF7348}"/>
    <dgm:cxn modelId="{165050F2-449D-471D-A995-F1A381E99A4A}" srcId="{5804F508-2559-4444-8834-1C488830B3FF}" destId="{B1A374F5-6495-4AFA-B736-76E6E02910C9}" srcOrd="0" destOrd="0" parTransId="{C333ABFE-9E3E-4599-8EBA-E91FE18D51A2}" sibTransId="{5A2E4553-FA51-41DA-8410-A959F5B335DB}"/>
    <dgm:cxn modelId="{7E82EDC8-20B9-48A1-A3C9-3859FEC76810}" srcId="{DA925394-CA12-41AD-A36F-F55B4173A8A8}" destId="{7A66CD06-FDA8-4CD7-85BC-D4A53BA1E577}" srcOrd="0" destOrd="0" parTransId="{DFD1457C-6DF1-42AC-AC97-A98F3C6F260A}" sibTransId="{2208222B-9680-4CC0-87C9-74E38D049F8F}"/>
    <dgm:cxn modelId="{A5249E2A-6F32-430E-85AE-0B28EAE575DB}" type="presOf" srcId="{0573C0E7-3B95-477C-95CB-D7C97B0FF2B2}" destId="{8FAD42C2-354E-489A-B51A-0AE95D70A644}" srcOrd="0" destOrd="1" presId="urn:microsoft.com/office/officeart/2005/8/layout/chevron2"/>
    <dgm:cxn modelId="{8300E0B6-1F78-4D93-A733-E16DCF864A52}" srcId="{5804F508-2559-4444-8834-1C488830B3FF}" destId="{70768891-B4CD-4B9A-8349-0B6622FB5F6B}" srcOrd="1" destOrd="0" parTransId="{9A487962-C7A6-44D7-BF5C-46C7FE707E7F}" sibTransId="{6DA37C7E-0AD4-4343-A6E6-C3EE3E21F9B6}"/>
    <dgm:cxn modelId="{9E49F08C-96FD-4C8B-AA0F-F584ACF8067F}" type="presOf" srcId="{7A66CD06-FDA8-4CD7-85BC-D4A53BA1E577}" destId="{2EF6A3F0-AFFF-4144-916A-C63EDCE38C04}" srcOrd="0" destOrd="0" presId="urn:microsoft.com/office/officeart/2005/8/layout/chevron2"/>
    <dgm:cxn modelId="{231FD1A5-5F27-4190-AAC0-310640AD23BA}" type="presOf" srcId="{FD17099B-BF81-4302-926E-2FF6351D1144}" destId="{2EF6A3F0-AFFF-4144-916A-C63EDCE38C04}" srcOrd="0" destOrd="1" presId="urn:microsoft.com/office/officeart/2005/8/layout/chevron2"/>
    <dgm:cxn modelId="{FCF8D435-890E-4E7F-9F75-4CCCC3BED6A7}" srcId="{70768891-B4CD-4B9A-8349-0B6622FB5F6B}" destId="{0573C0E7-3B95-477C-95CB-D7C97B0FF2B2}" srcOrd="1" destOrd="0" parTransId="{F500F234-841E-4632-83E5-92783447862B}" sibTransId="{1B34BF6A-DAC9-4721-A4B8-BB889245CB60}"/>
    <dgm:cxn modelId="{5424B58D-6F64-4226-AC32-2127F58936B0}" type="presOf" srcId="{B1A374F5-6495-4AFA-B736-76E6E02910C9}" destId="{7B1B8E7C-1636-4FD9-87EE-8F83BB2A901B}" srcOrd="0" destOrd="0" presId="urn:microsoft.com/office/officeart/2005/8/layout/chevron2"/>
    <dgm:cxn modelId="{7BA842D6-F9D7-4BB5-B3C0-6137790DC2D2}" type="presOf" srcId="{5BD2FA66-1FD6-4ED6-A952-1464FA9F774B}" destId="{739445D2-05EB-4DF7-8B7D-0370100F2B69}" srcOrd="0" destOrd="1" presId="urn:microsoft.com/office/officeart/2005/8/layout/chevron2"/>
    <dgm:cxn modelId="{CAAAF425-871B-49DF-9DDA-6AA9931BEDDC}" srcId="{70768891-B4CD-4B9A-8349-0B6622FB5F6B}" destId="{1AB79AD0-C459-47E7-8D70-6FCABE5B7E87}" srcOrd="0" destOrd="0" parTransId="{C0F213B7-8BC7-48BA-9536-68EF617189E5}" sibTransId="{69C2ED51-4482-4F29-BC8A-5E860EA17AC5}"/>
    <dgm:cxn modelId="{D1A3BF0F-D69A-4883-BAEC-623D23782D4C}" type="presOf" srcId="{1AB79AD0-C459-47E7-8D70-6FCABE5B7E87}" destId="{8FAD42C2-354E-489A-B51A-0AE95D70A644}" srcOrd="0" destOrd="0" presId="urn:microsoft.com/office/officeart/2005/8/layout/chevron2"/>
    <dgm:cxn modelId="{A102029C-50A6-4682-ACA2-445B3AC16D2A}" type="presOf" srcId="{111ED397-B036-4175-9680-97CA446D7A5B}" destId="{739445D2-05EB-4DF7-8B7D-0370100F2B69}" srcOrd="0" destOrd="0" presId="urn:microsoft.com/office/officeart/2005/8/layout/chevron2"/>
    <dgm:cxn modelId="{D59C0C95-6C31-462F-BD6C-521637EEA7E5}" type="presOf" srcId="{DA925394-CA12-41AD-A36F-F55B4173A8A8}" destId="{C5F621D8-F116-4CE8-934F-2AAD87C42821}" srcOrd="0" destOrd="0" presId="urn:microsoft.com/office/officeart/2005/8/layout/chevron2"/>
    <dgm:cxn modelId="{42C680F3-1E2F-4BE0-94E6-63C3B06D3D98}" type="presOf" srcId="{5804F508-2559-4444-8834-1C488830B3FF}" destId="{204F8687-48FE-4F3B-9D2B-3F37721983DC}" srcOrd="0" destOrd="0" presId="urn:microsoft.com/office/officeart/2005/8/layout/chevron2"/>
    <dgm:cxn modelId="{3F56CAAF-C91A-437C-AF23-F23D7993C772}" srcId="{B1A374F5-6495-4AFA-B736-76E6E02910C9}" destId="{111ED397-B036-4175-9680-97CA446D7A5B}" srcOrd="0" destOrd="0" parTransId="{CDA68149-10D6-4544-8BD2-02C9DE256380}" sibTransId="{13524A47-F8B3-449E-BD69-A209C59AAC0C}"/>
    <dgm:cxn modelId="{1FD46117-BD8F-4306-B7DF-E0ADC67C01BE}" srcId="{B1A374F5-6495-4AFA-B736-76E6E02910C9}" destId="{5BD2FA66-1FD6-4ED6-A952-1464FA9F774B}" srcOrd="1" destOrd="0" parTransId="{48DF3231-0F2D-48DC-B716-8797008AF812}" sibTransId="{C424F327-5FFB-4873-97E9-15D496F0E827}"/>
    <dgm:cxn modelId="{5D8BE7AE-A05B-439A-8578-9086152BB658}" type="presParOf" srcId="{204F8687-48FE-4F3B-9D2B-3F37721983DC}" destId="{C6BE52F2-3D30-4B1A-AF71-3808C0D041AF}" srcOrd="0" destOrd="0" presId="urn:microsoft.com/office/officeart/2005/8/layout/chevron2"/>
    <dgm:cxn modelId="{68B2C05D-9BAF-47C3-AD04-9A8483527981}" type="presParOf" srcId="{C6BE52F2-3D30-4B1A-AF71-3808C0D041AF}" destId="{7B1B8E7C-1636-4FD9-87EE-8F83BB2A901B}" srcOrd="0" destOrd="0" presId="urn:microsoft.com/office/officeart/2005/8/layout/chevron2"/>
    <dgm:cxn modelId="{E0E0E9D0-87DB-4ABE-8525-59F37F440924}" type="presParOf" srcId="{C6BE52F2-3D30-4B1A-AF71-3808C0D041AF}" destId="{739445D2-05EB-4DF7-8B7D-0370100F2B69}" srcOrd="1" destOrd="0" presId="urn:microsoft.com/office/officeart/2005/8/layout/chevron2"/>
    <dgm:cxn modelId="{90C2BB7A-21C6-4494-AE95-0834E1795C31}" type="presParOf" srcId="{204F8687-48FE-4F3B-9D2B-3F37721983DC}" destId="{DDEE2D9E-BEF1-455B-8977-42CF068E5FC9}" srcOrd="1" destOrd="0" presId="urn:microsoft.com/office/officeart/2005/8/layout/chevron2"/>
    <dgm:cxn modelId="{5F1C299D-0AAD-481B-AE41-66550645E194}" type="presParOf" srcId="{204F8687-48FE-4F3B-9D2B-3F37721983DC}" destId="{F19B8979-7013-4E54-97CD-FB9956CD96FA}" srcOrd="2" destOrd="0" presId="urn:microsoft.com/office/officeart/2005/8/layout/chevron2"/>
    <dgm:cxn modelId="{70C6D304-8C66-408B-BB27-F1452DEA8BFE}" type="presParOf" srcId="{F19B8979-7013-4E54-97CD-FB9956CD96FA}" destId="{2F83CB1A-5E33-40B1-95ED-233241286F39}" srcOrd="0" destOrd="0" presId="urn:microsoft.com/office/officeart/2005/8/layout/chevron2"/>
    <dgm:cxn modelId="{0D558952-845D-4D98-BC04-F4528BF2E219}" type="presParOf" srcId="{F19B8979-7013-4E54-97CD-FB9956CD96FA}" destId="{8FAD42C2-354E-489A-B51A-0AE95D70A644}" srcOrd="1" destOrd="0" presId="urn:microsoft.com/office/officeart/2005/8/layout/chevron2"/>
    <dgm:cxn modelId="{75EFDD9A-6EA7-4FD7-B019-B047B3076FB2}" type="presParOf" srcId="{204F8687-48FE-4F3B-9D2B-3F37721983DC}" destId="{BA5554AF-6656-45D2-AE63-831B123726F9}" srcOrd="3" destOrd="0" presId="urn:microsoft.com/office/officeart/2005/8/layout/chevron2"/>
    <dgm:cxn modelId="{02E96326-B7B5-4F34-B577-5F1C7FECEB06}" type="presParOf" srcId="{204F8687-48FE-4F3B-9D2B-3F37721983DC}" destId="{4784FA53-4E22-4109-B793-4F7B31EC11AF}" srcOrd="4" destOrd="0" presId="urn:microsoft.com/office/officeart/2005/8/layout/chevron2"/>
    <dgm:cxn modelId="{43DFF38B-9DB6-4E46-8D46-9D1147F2A4B5}" type="presParOf" srcId="{4784FA53-4E22-4109-B793-4F7B31EC11AF}" destId="{C5F621D8-F116-4CE8-934F-2AAD87C42821}" srcOrd="0" destOrd="0" presId="urn:microsoft.com/office/officeart/2005/8/layout/chevron2"/>
    <dgm:cxn modelId="{0100D74F-3CDC-4418-9B2A-3C88DFE7ACDA}" type="presParOf" srcId="{4784FA53-4E22-4109-B793-4F7B31EC11AF}" destId="{2EF6A3F0-AFFF-4144-916A-C63EDCE38C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1B8E7C-1636-4FD9-87EE-8F83BB2A901B}">
      <dsp:nvSpPr>
        <dsp:cNvPr id="0" name=""/>
        <dsp:cNvSpPr/>
      </dsp:nvSpPr>
      <dsp:spPr>
        <a:xfrm rot="5400000">
          <a:off x="-229250" y="229748"/>
          <a:ext cx="1528339" cy="106983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>
              <a:solidFill>
                <a:schemeClr val="tx1"/>
              </a:solidFill>
            </a:rPr>
            <a:t>申込</a:t>
          </a:r>
          <a:endParaRPr kumimoji="1" lang="ja-JP" altLang="en-US" sz="1800" kern="1200" dirty="0">
            <a:solidFill>
              <a:schemeClr val="tx1"/>
            </a:solidFill>
          </a:endParaRPr>
        </a:p>
      </dsp:txBody>
      <dsp:txXfrm rot="-5400000">
        <a:off x="2" y="535416"/>
        <a:ext cx="1069837" cy="458502"/>
      </dsp:txXfrm>
    </dsp:sp>
    <dsp:sp modelId="{739445D2-05EB-4DF7-8B7D-0370100F2B69}">
      <dsp:nvSpPr>
        <dsp:cNvPr id="0" name=""/>
        <dsp:cNvSpPr/>
      </dsp:nvSpPr>
      <dsp:spPr>
        <a:xfrm rot="5400000">
          <a:off x="4511783" y="-3441448"/>
          <a:ext cx="993420" cy="7877312"/>
        </a:xfrm>
        <a:prstGeom prst="round2SameRect">
          <a:avLst/>
        </a:prstGeom>
        <a:gradFill rotWithShape="1">
          <a:gsLst>
            <a:gs pos="0">
              <a:schemeClr val="accent2">
                <a:tint val="98000"/>
                <a:lumMod val="114000"/>
              </a:schemeClr>
            </a:gs>
            <a:gs pos="100000">
              <a:schemeClr val="accent2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1700" kern="1200" dirty="0" smtClean="0">
              <a:solidFill>
                <a:schemeClr val="tx1"/>
              </a:solidFill>
            </a:rPr>
            <a:t>IC</a:t>
          </a:r>
          <a:r>
            <a:rPr kumimoji="1" lang="ja-JP" altLang="en-US" sz="1700" kern="1200" dirty="0" smtClean="0">
              <a:solidFill>
                <a:schemeClr val="tx1"/>
              </a:solidFill>
            </a:rPr>
            <a:t>カード「</a:t>
          </a:r>
          <a:r>
            <a:rPr kumimoji="1" lang="en-US" altLang="ja-JP" sz="1700" kern="1200" dirty="0" smtClean="0">
              <a:solidFill>
                <a:schemeClr val="tx1"/>
              </a:solidFill>
            </a:rPr>
            <a:t>taspo</a:t>
          </a:r>
          <a:r>
            <a:rPr kumimoji="1" lang="ja-JP" altLang="en-US" sz="1700" kern="1200" dirty="0" smtClean="0">
              <a:solidFill>
                <a:schemeClr val="tx1"/>
              </a:solidFill>
            </a:rPr>
            <a:t>」を郵送で申込</a:t>
          </a:r>
          <a:endParaRPr kumimoji="1" lang="ja-JP" altLang="en-US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>
              <a:solidFill>
                <a:schemeClr val="tx1"/>
              </a:solidFill>
            </a:rPr>
            <a:t>申込には成人であることを示す証明書が必要</a:t>
          </a:r>
          <a:endParaRPr kumimoji="1" lang="ja-JP" altLang="en-US" sz="1700" kern="1200" dirty="0">
            <a:solidFill>
              <a:schemeClr val="tx1"/>
            </a:solidFill>
          </a:endParaRPr>
        </a:p>
      </dsp:txBody>
      <dsp:txXfrm rot="-5400000">
        <a:off x="1069838" y="48992"/>
        <a:ext cx="7828817" cy="896430"/>
      </dsp:txXfrm>
    </dsp:sp>
    <dsp:sp modelId="{2F83CB1A-5E33-40B1-95ED-233241286F39}">
      <dsp:nvSpPr>
        <dsp:cNvPr id="0" name=""/>
        <dsp:cNvSpPr/>
      </dsp:nvSpPr>
      <dsp:spPr>
        <a:xfrm rot="5400000">
          <a:off x="-229250" y="1562962"/>
          <a:ext cx="1528339" cy="106983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>
              <a:solidFill>
                <a:schemeClr val="tx1"/>
              </a:solidFill>
            </a:rPr>
            <a:t>発行</a:t>
          </a:r>
          <a:endParaRPr kumimoji="1" lang="ja-JP" altLang="en-US" sz="1800" kern="1200" dirty="0">
            <a:solidFill>
              <a:schemeClr val="tx1"/>
            </a:solidFill>
          </a:endParaRPr>
        </a:p>
      </dsp:txBody>
      <dsp:txXfrm rot="-5400000">
        <a:off x="2" y="1868630"/>
        <a:ext cx="1069837" cy="458502"/>
      </dsp:txXfrm>
    </dsp:sp>
    <dsp:sp modelId="{8FAD42C2-354E-489A-B51A-0AE95D70A644}">
      <dsp:nvSpPr>
        <dsp:cNvPr id="0" name=""/>
        <dsp:cNvSpPr/>
      </dsp:nvSpPr>
      <dsp:spPr>
        <a:xfrm rot="5400000">
          <a:off x="4511783" y="-2108234"/>
          <a:ext cx="993420" cy="7877312"/>
        </a:xfrm>
        <a:prstGeom prst="round2SameRect">
          <a:avLst/>
        </a:prstGeom>
        <a:gradFill rotWithShape="1">
          <a:gsLst>
            <a:gs pos="0">
              <a:schemeClr val="accent3">
                <a:tint val="98000"/>
                <a:lumMod val="114000"/>
              </a:schemeClr>
            </a:gs>
            <a:gs pos="100000">
              <a:schemeClr val="accent3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>
              <a:solidFill>
                <a:schemeClr val="tx1"/>
              </a:solidFill>
            </a:rPr>
            <a:t>申込者に「</a:t>
          </a:r>
          <a:r>
            <a:rPr kumimoji="1" lang="en-US" altLang="ja-JP" sz="1700" kern="1200" dirty="0" smtClean="0">
              <a:solidFill>
                <a:schemeClr val="tx1"/>
              </a:solidFill>
            </a:rPr>
            <a:t>taspo</a:t>
          </a:r>
          <a:r>
            <a:rPr kumimoji="1" lang="ja-JP" altLang="en-US" sz="1700" kern="1200" dirty="0" smtClean="0">
              <a:solidFill>
                <a:schemeClr val="tx1"/>
              </a:solidFill>
            </a:rPr>
            <a:t>」を発行</a:t>
          </a:r>
          <a:endParaRPr kumimoji="1" lang="ja-JP" altLang="en-US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>
              <a:solidFill>
                <a:schemeClr val="tx1"/>
              </a:solidFill>
            </a:rPr>
            <a:t>簡易書留郵便で発送</a:t>
          </a:r>
          <a:endParaRPr kumimoji="1" lang="ja-JP" altLang="en-US" sz="1700" kern="1200" dirty="0">
            <a:solidFill>
              <a:schemeClr val="tx1"/>
            </a:solidFill>
          </a:endParaRPr>
        </a:p>
      </dsp:txBody>
      <dsp:txXfrm rot="-5400000">
        <a:off x="1069838" y="1382206"/>
        <a:ext cx="7828817" cy="896430"/>
      </dsp:txXfrm>
    </dsp:sp>
    <dsp:sp modelId="{C5F621D8-F116-4CE8-934F-2AAD87C42821}">
      <dsp:nvSpPr>
        <dsp:cNvPr id="0" name=""/>
        <dsp:cNvSpPr/>
      </dsp:nvSpPr>
      <dsp:spPr>
        <a:xfrm rot="5400000">
          <a:off x="-229250" y="2896175"/>
          <a:ext cx="1528339" cy="106983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>
              <a:solidFill>
                <a:schemeClr val="tx1"/>
              </a:solidFill>
            </a:rPr>
            <a:t>購入</a:t>
          </a:r>
          <a:endParaRPr kumimoji="1" lang="ja-JP" altLang="en-US" sz="1800" kern="1200" dirty="0">
            <a:solidFill>
              <a:schemeClr val="tx1"/>
            </a:solidFill>
          </a:endParaRPr>
        </a:p>
      </dsp:txBody>
      <dsp:txXfrm rot="-5400000">
        <a:off x="2" y="3201843"/>
        <a:ext cx="1069837" cy="458502"/>
      </dsp:txXfrm>
    </dsp:sp>
    <dsp:sp modelId="{2EF6A3F0-AFFF-4144-916A-C63EDCE38C04}">
      <dsp:nvSpPr>
        <dsp:cNvPr id="0" name=""/>
        <dsp:cNvSpPr/>
      </dsp:nvSpPr>
      <dsp:spPr>
        <a:xfrm rot="5400000">
          <a:off x="4511783" y="-775021"/>
          <a:ext cx="993420" cy="7877312"/>
        </a:xfrm>
        <a:prstGeom prst="round2SameRect">
          <a:avLst/>
        </a:prstGeom>
        <a:gradFill rotWithShape="1">
          <a:gsLst>
            <a:gs pos="0">
              <a:schemeClr val="accent4">
                <a:tint val="98000"/>
                <a:lumMod val="114000"/>
              </a:schemeClr>
            </a:gs>
            <a:gs pos="100000">
              <a:schemeClr val="accent4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>
              <a:solidFill>
                <a:schemeClr val="tx1"/>
              </a:solidFill>
            </a:rPr>
            <a:t>タバコの購入には「</a:t>
          </a:r>
          <a:r>
            <a:rPr kumimoji="1" lang="en-US" altLang="ja-JP" sz="1700" kern="1200" dirty="0" smtClean="0">
              <a:solidFill>
                <a:schemeClr val="tx1"/>
              </a:solidFill>
            </a:rPr>
            <a:t>taspo</a:t>
          </a:r>
          <a:r>
            <a:rPr kumimoji="1" lang="ja-JP" altLang="en-US" sz="1700" kern="1200" dirty="0" smtClean="0">
              <a:solidFill>
                <a:schemeClr val="tx1"/>
              </a:solidFill>
            </a:rPr>
            <a:t>」が必要</a:t>
          </a:r>
          <a:endParaRPr kumimoji="1" lang="ja-JP" altLang="en-US" sz="1700" kern="1200" dirty="0">
            <a:solidFill>
              <a:schemeClr val="tx1"/>
            </a:solidFill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700" kern="1200" dirty="0" smtClean="0">
              <a:solidFill>
                <a:schemeClr val="tx1"/>
              </a:solidFill>
            </a:rPr>
            <a:t>「</a:t>
          </a:r>
          <a:r>
            <a:rPr kumimoji="1" lang="en-US" altLang="ja-JP" sz="1700" kern="1200" dirty="0" smtClean="0">
              <a:solidFill>
                <a:schemeClr val="tx1"/>
              </a:solidFill>
            </a:rPr>
            <a:t>taspo</a:t>
          </a:r>
          <a:r>
            <a:rPr kumimoji="1" lang="ja-JP" altLang="en-US" sz="1700" kern="1200" dirty="0" smtClean="0">
              <a:solidFill>
                <a:schemeClr val="tx1"/>
              </a:solidFill>
            </a:rPr>
            <a:t>」は電子マネーとしても利用できる</a:t>
          </a:r>
          <a:endParaRPr kumimoji="1" lang="ja-JP" altLang="en-US" sz="1700" kern="1200" dirty="0">
            <a:solidFill>
              <a:schemeClr val="tx1"/>
            </a:solidFill>
          </a:endParaRPr>
        </a:p>
      </dsp:txBody>
      <dsp:txXfrm rot="-5400000">
        <a:off x="1069838" y="2715419"/>
        <a:ext cx="7828817" cy="89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7C4B0-124D-44D4-AA68-5C2B6C16B685}" type="datetimeFigureOut">
              <a:rPr kumimoji="1" lang="ja-JP" altLang="en-US" smtClean="0"/>
              <a:t>2014/3/27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E3317-E47F-482D-8B0F-AD5596C38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09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E3317-E47F-482D-8B0F-AD5596C3866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071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E3317-E47F-482D-8B0F-AD5596C3866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368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E3317-E47F-482D-8B0F-AD5596C3866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626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E3317-E47F-482D-8B0F-AD5596C3866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971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ja-JP" altLang="en-US" dirty="0"/>
              <a:t>続いて、喫煙率の推移をグラフで示します。</a:t>
            </a:r>
          </a:p>
          <a:p>
            <a:pPr algn="just"/>
            <a:endParaRPr lang="ja-JP" altLang="en-US" dirty="0"/>
          </a:p>
          <a:p>
            <a:pPr algn="just"/>
            <a:r>
              <a:rPr lang="ja-JP" altLang="en-US" dirty="0"/>
              <a:t>このグラフを見ると、ここ数年、喫煙率の割合は“ほぼ横ばい”であることがわかります。男性の喫煙率は減少傾向と言えなくもありませんが、大幅な減少は確認できません。平成</a:t>
            </a:r>
            <a:r>
              <a:rPr lang="en-US" altLang="ja-JP" dirty="0"/>
              <a:t>17</a:t>
            </a:r>
            <a:r>
              <a:rPr lang="ja-JP" altLang="en-US" dirty="0"/>
              <a:t>年までは、毎年、着実に喫煙習慣者が減少していましたが、最近は減少傾向が鈍化しているようです。</a:t>
            </a:r>
          </a:p>
          <a:p>
            <a:pPr algn="just"/>
            <a:endParaRPr lang="ja-JP" altLang="en-US" dirty="0"/>
          </a:p>
          <a:p>
            <a:pPr algn="just"/>
            <a:r>
              <a:rPr lang="ja-JP" altLang="en-US" dirty="0"/>
              <a:t>ただし、</a:t>
            </a:r>
            <a:r>
              <a:rPr lang="ja-JP" altLang="en-US" b="1" dirty="0">
                <a:solidFill>
                  <a:srgbClr val="FF0000"/>
                </a:solidFill>
              </a:rPr>
              <a:t>平成</a:t>
            </a:r>
            <a:r>
              <a:rPr lang="en-US" altLang="ja-JP" b="1" dirty="0">
                <a:solidFill>
                  <a:srgbClr val="FF0000"/>
                </a:solidFill>
              </a:rPr>
              <a:t>22</a:t>
            </a:r>
            <a:r>
              <a:rPr lang="ja-JP" altLang="en-US" b="1" dirty="0">
                <a:solidFill>
                  <a:srgbClr val="FF0000"/>
                </a:solidFill>
              </a:rPr>
              <a:t>年に「たばこ税」が大幅に引き上げられたこと</a:t>
            </a:r>
            <a:r>
              <a:rPr lang="ja-JP" altLang="en-US" dirty="0"/>
              <a:t>、潜在的に</a:t>
            </a:r>
            <a:r>
              <a:rPr lang="ja-JP" altLang="en-US" b="1" dirty="0">
                <a:solidFill>
                  <a:srgbClr val="FF0000"/>
                </a:solidFill>
              </a:rPr>
              <a:t>「たばこを辞めたい」と思っている人が多いこと</a:t>
            </a:r>
            <a:r>
              <a:rPr lang="ja-JP" altLang="en-US" dirty="0"/>
              <a:t>、などの要因を考慮すると、今後は再び減少していくと予想されます。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E3317-E47F-482D-8B0F-AD5596C3866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012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E3317-E47F-482D-8B0F-AD5596C3866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107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581758" y="6324600"/>
            <a:ext cx="4469076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出典：平成</a:t>
            </a:r>
            <a:r>
              <a:rPr kumimoji="1" lang="en-US" altLang="ja-JP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23</a:t>
            </a:r>
            <a:r>
              <a:rPr kumimoji="1"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年国民健康・栄養調査結果の概要</a:t>
            </a:r>
            <a:endParaRPr kumimoji="1" lang="ja-JP" altLang="en-US" sz="16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682504"/>
              </p:ext>
            </p:extLst>
          </p:nvPr>
        </p:nvGraphicFramePr>
        <p:xfrm>
          <a:off x="1103313" y="1386840"/>
          <a:ext cx="894715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942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803617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4457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74</TotalTime>
  <Words>377</Words>
  <Application>Microsoft Office PowerPoint</Application>
  <PresentationFormat>ワイド画面</PresentationFormat>
  <Paragraphs>73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6" baseType="lpstr">
      <vt:lpstr>HGｺﾞｼｯｸE</vt:lpstr>
      <vt:lpstr>HGｺﾞｼｯｸM</vt:lpstr>
      <vt:lpstr>ＭＳ Ｐゴシック</vt:lpstr>
      <vt:lpstr>メイリオ</vt:lpstr>
      <vt:lpstr>Arial</vt:lpstr>
      <vt:lpstr>Calibri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53</cp:revision>
  <dcterms:created xsi:type="dcterms:W3CDTF">2014-02-26T10:41:46Z</dcterms:created>
  <dcterms:modified xsi:type="dcterms:W3CDTF">2014-03-26T16:10:10Z</dcterms:modified>
</cp:coreProperties>
</file>