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</c:v>
                </c:pt>
                <c:pt idx="1">
                  <c:v>39.4</c:v>
                </c:pt>
                <c:pt idx="2">
                  <c:v>36.799999999999997</c:v>
                </c:pt>
                <c:pt idx="3">
                  <c:v>38.200000000000003</c:v>
                </c:pt>
                <c:pt idx="4">
                  <c:v>32.200000000000003</c:v>
                </c:pt>
                <c:pt idx="5">
                  <c:v>32.4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</c:v>
                </c:pt>
                <c:pt idx="1">
                  <c:v>11</c:v>
                </c:pt>
                <c:pt idx="2">
                  <c:v>9.1</c:v>
                </c:pt>
                <c:pt idx="3">
                  <c:v>10.9</c:v>
                </c:pt>
                <c:pt idx="4">
                  <c:v>8.4</c:v>
                </c:pt>
                <c:pt idx="5">
                  <c:v>9.6999999999999993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H18年</c:v>
                </c:pt>
                <c:pt idx="1">
                  <c:v>H19年</c:v>
                </c:pt>
                <c:pt idx="2">
                  <c:v>H20年</c:v>
                </c:pt>
                <c:pt idx="3">
                  <c:v>H21年</c:v>
                </c:pt>
                <c:pt idx="4">
                  <c:v>H22年</c:v>
                </c:pt>
                <c:pt idx="5">
                  <c:v>H23年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23.8</c:v>
                </c:pt>
                <c:pt idx="1">
                  <c:v>24.1</c:v>
                </c:pt>
                <c:pt idx="2">
                  <c:v>21.8</c:v>
                </c:pt>
                <c:pt idx="3">
                  <c:v>23.4</c:v>
                </c:pt>
                <c:pt idx="4">
                  <c:v>19.5</c:v>
                </c:pt>
                <c:pt idx="5">
                  <c:v>20.100000000000001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5962824"/>
        <c:axId val="237773864"/>
      </c:lineChart>
      <c:catAx>
        <c:axId val="235962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7773864"/>
        <c:crosses val="autoZero"/>
        <c:auto val="1"/>
        <c:lblAlgn val="ctr"/>
        <c:lblOffset val="100"/>
        <c:noMultiLvlLbl val="0"/>
      </c:catAx>
      <c:valAx>
        <c:axId val="2377738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喫煙者の割合（％）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596282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4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4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2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38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5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3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29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96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1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1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5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0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42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9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0381D1-E4BD-4836-8051-EF2AAF9F07D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B5BD-DC17-41D4-9EE3-1BB6CCEE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55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32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タバコの有害性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最近の喫煙者数の年次推移</a:t>
            </a:r>
            <a:endParaRPr kumimoji="1" lang="en-US" altLang="ja-JP" sz="2800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 smtClean="0"/>
              <a:t>未成年者の喫煙対策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0" y="3993732"/>
            <a:ext cx="2076894" cy="207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1640"/>
            <a:ext cx="8946541" cy="49530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多くの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発がん性物質</a:t>
            </a:r>
            <a:r>
              <a:rPr kumimoji="1" lang="ja-JP" altLang="en-US" dirty="0" smtClean="0"/>
              <a:t>を含む（ヤニ）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  <a:endParaRPr kumimoji="1"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</a:t>
            </a:r>
            <a:r>
              <a:rPr lang="ja-JP" altLang="en-US" dirty="0" smtClean="0"/>
              <a:t>を</a:t>
            </a:r>
            <a:r>
              <a:rPr lang="ja-JP" altLang="en-US" dirty="0"/>
              <a:t>収縮</a:t>
            </a:r>
            <a:r>
              <a:rPr lang="ja-JP" altLang="en-US" dirty="0" smtClean="0"/>
              <a:t>させ、</a:t>
            </a:r>
            <a:r>
              <a:rPr lang="ja-JP" altLang="en-US" u="sng" dirty="0" smtClean="0"/>
              <a:t>心臓に負担</a:t>
            </a:r>
            <a:r>
              <a:rPr lang="ja-JP" altLang="en-US" dirty="0" smtClean="0"/>
              <a:t>を与える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b="1" dirty="0"/>
              <a:t>中毒性</a:t>
            </a:r>
            <a:r>
              <a:rPr kumimoji="1" lang="ja-JP" altLang="en-US" dirty="0" smtClean="0"/>
              <a:t>がある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  <a:endParaRPr lang="en-US" altLang="ja-JP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</a:t>
            </a:r>
            <a:r>
              <a:rPr kumimoji="1" lang="ja-JP" altLang="en-US" dirty="0"/>
              <a:t>運搬</a:t>
            </a:r>
            <a:r>
              <a:rPr kumimoji="1" lang="ja-JP" altLang="en-US" dirty="0" smtClean="0"/>
              <a:t>を妨げる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</a:t>
            </a:r>
            <a:r>
              <a:rPr lang="ja-JP" altLang="en-US" u="sng" dirty="0" smtClean="0"/>
              <a:t>に</a:t>
            </a:r>
            <a:r>
              <a:rPr lang="ja-JP" altLang="en-US" u="sng" dirty="0"/>
              <a:t>負担</a:t>
            </a:r>
            <a:r>
              <a:rPr lang="ja-JP" altLang="en-US" dirty="0" smtClean="0"/>
              <a:t>をかけ、</a:t>
            </a:r>
            <a:r>
              <a:rPr lang="ja-JP" altLang="en-US" b="1" dirty="0" smtClean="0"/>
              <a:t>動脈硬化</a:t>
            </a:r>
            <a:r>
              <a:rPr lang="ja-JP" altLang="en-US" dirty="0" smtClean="0"/>
              <a:t>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1500" dirty="0" smtClean="0"/>
              <a:t>※</a:t>
            </a:r>
            <a:r>
              <a:rPr lang="ja-JP" altLang="en-US" sz="1500" dirty="0" smtClean="0"/>
              <a:t>タバコには、上記の他にも多くの有害物質が含まれています。</a:t>
            </a:r>
            <a:endParaRPr kumimoji="1" lang="en-US" altLang="ja-JP" sz="1500" dirty="0" smtClean="0"/>
          </a:p>
        </p:txBody>
      </p:sp>
    </p:spTree>
    <p:extLst>
      <p:ext uri="{BB962C8B-B14F-4D97-AF65-F5344CB8AC3E}">
        <p14:creationId xmlns:p14="http://schemas.microsoft.com/office/powerpoint/2010/main" val="24437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880555"/>
              </p:ext>
            </p:extLst>
          </p:nvPr>
        </p:nvGraphicFramePr>
        <p:xfrm>
          <a:off x="1103313" y="2052638"/>
          <a:ext cx="8947148" cy="4119564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/>
                <a:gridCol w="1278164"/>
                <a:gridCol w="1278164"/>
                <a:gridCol w="1278164"/>
                <a:gridCol w="1278164"/>
                <a:gridCol w="1278164"/>
                <a:gridCol w="1278164"/>
              </a:tblGrid>
              <a:tr h="1029891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19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平成</a:t>
                      </a:r>
                      <a:r>
                        <a:rPr kumimoji="1" lang="en-US" altLang="ja-JP" dirty="0" smtClean="0"/>
                        <a:t>23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9.7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8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19.5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73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20" name="コンテンツ プレースホルダー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5767185"/>
              </p:ext>
            </p:extLst>
          </p:nvPr>
        </p:nvGraphicFramePr>
        <p:xfrm>
          <a:off x="1103313" y="1386840"/>
          <a:ext cx="8947150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24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</TotalTime>
  <Words>166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38</cp:revision>
  <dcterms:created xsi:type="dcterms:W3CDTF">2014-02-26T10:41:46Z</dcterms:created>
  <dcterms:modified xsi:type="dcterms:W3CDTF">2014-03-19T15:45:02Z</dcterms:modified>
</cp:coreProperties>
</file>