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8" r:id="rId3"/>
    <p:sldId id="257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ABFCF23-3B69-468F-B69F-88F6DE6A72F2}" styleName="中間スタイル 1 - アクセント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32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______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男性</c:v>
                </c:pt>
              </c:strCache>
            </c:strRef>
          </c:tx>
          <c:dLbls>
            <c:txPr>
              <a:bodyPr/>
              <a:lstStyle/>
              <a:p>
                <a:pPr>
                  <a:defRPr sz="1200"/>
                </a:pPr>
                <a:endParaRPr lang="ja-JP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Sheet1!$A$2:$A$7</c:f>
              <c:strCache>
                <c:ptCount val="6"/>
                <c:pt idx="0">
                  <c:v>04年</c:v>
                </c:pt>
                <c:pt idx="1">
                  <c:v>05年</c:v>
                </c:pt>
                <c:pt idx="2">
                  <c:v>06年</c:v>
                </c:pt>
                <c:pt idx="3">
                  <c:v>07年</c:v>
                </c:pt>
                <c:pt idx="4">
                  <c:v>08年</c:v>
                </c:pt>
                <c:pt idx="5">
                  <c:v>09年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43.3</c:v>
                </c:pt>
                <c:pt idx="1">
                  <c:v>39.299999999999997</c:v>
                </c:pt>
                <c:pt idx="2">
                  <c:v>39.9</c:v>
                </c:pt>
                <c:pt idx="3">
                  <c:v>39.4</c:v>
                </c:pt>
                <c:pt idx="4">
                  <c:v>36.799999999999997</c:v>
                </c:pt>
                <c:pt idx="5">
                  <c:v>38.200000000000003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女性</c:v>
                </c:pt>
              </c:strCache>
            </c:strRef>
          </c:tx>
          <c:dLbls>
            <c:txPr>
              <a:bodyPr/>
              <a:lstStyle/>
              <a:p>
                <a:pPr>
                  <a:defRPr sz="1200"/>
                </a:pPr>
                <a:endParaRPr lang="ja-JP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Sheet1!$A$2:$A$7</c:f>
              <c:strCache>
                <c:ptCount val="6"/>
                <c:pt idx="0">
                  <c:v>04年</c:v>
                </c:pt>
                <c:pt idx="1">
                  <c:v>05年</c:v>
                </c:pt>
                <c:pt idx="2">
                  <c:v>06年</c:v>
                </c:pt>
                <c:pt idx="3">
                  <c:v>07年</c:v>
                </c:pt>
                <c:pt idx="4">
                  <c:v>08年</c:v>
                </c:pt>
                <c:pt idx="5">
                  <c:v>09年</c:v>
                </c:pt>
              </c:strCache>
            </c:strRef>
          </c:cat>
          <c:val>
            <c:numRef>
              <c:f>Sheet1!$C$2:$C$7</c:f>
              <c:numCache>
                <c:formatCode>General</c:formatCode>
                <c:ptCount val="6"/>
                <c:pt idx="0">
                  <c:v>12</c:v>
                </c:pt>
                <c:pt idx="1">
                  <c:v>11.3</c:v>
                </c:pt>
                <c:pt idx="2">
                  <c:v>10</c:v>
                </c:pt>
                <c:pt idx="3">
                  <c:v>11</c:v>
                </c:pt>
                <c:pt idx="4">
                  <c:v>9.1</c:v>
                </c:pt>
                <c:pt idx="5">
                  <c:v>10.9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全体</c:v>
                </c:pt>
              </c:strCache>
            </c:strRef>
          </c:tx>
          <c:dLbls>
            <c:txPr>
              <a:bodyPr/>
              <a:lstStyle/>
              <a:p>
                <a:pPr>
                  <a:defRPr sz="1200"/>
                </a:pPr>
                <a:endParaRPr lang="ja-JP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Sheet1!$A$2:$A$7</c:f>
              <c:strCache>
                <c:ptCount val="6"/>
                <c:pt idx="0">
                  <c:v>04年</c:v>
                </c:pt>
                <c:pt idx="1">
                  <c:v>05年</c:v>
                </c:pt>
                <c:pt idx="2">
                  <c:v>06年</c:v>
                </c:pt>
                <c:pt idx="3">
                  <c:v>07年</c:v>
                </c:pt>
                <c:pt idx="4">
                  <c:v>08年</c:v>
                </c:pt>
                <c:pt idx="5">
                  <c:v>09年</c:v>
                </c:pt>
              </c:strCache>
            </c:strRef>
          </c:cat>
          <c:val>
            <c:numRef>
              <c:f>Sheet1!$D$2:$D$7</c:f>
              <c:numCache>
                <c:formatCode>General</c:formatCode>
                <c:ptCount val="6"/>
                <c:pt idx="0">
                  <c:v>26.4</c:v>
                </c:pt>
                <c:pt idx="1">
                  <c:v>24.2</c:v>
                </c:pt>
                <c:pt idx="2">
                  <c:v>23.8</c:v>
                </c:pt>
                <c:pt idx="3">
                  <c:v>24.1</c:v>
                </c:pt>
                <c:pt idx="4">
                  <c:v>21.8</c:v>
                </c:pt>
                <c:pt idx="5">
                  <c:v>23.4</c:v>
                </c:pt>
              </c:numCache>
            </c:numRef>
          </c:val>
          <c:smooth val="0"/>
        </c:ser>
        <c:dLbls>
          <c:dLblPos val="t"/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21767296"/>
        <c:axId val="21768832"/>
      </c:lineChart>
      <c:catAx>
        <c:axId val="21767296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ja-JP"/>
          </a:p>
        </c:txPr>
        <c:crossAx val="21768832"/>
        <c:crosses val="autoZero"/>
        <c:auto val="1"/>
        <c:lblAlgn val="ctr"/>
        <c:lblOffset val="100"/>
        <c:noMultiLvlLbl val="0"/>
      </c:catAx>
      <c:valAx>
        <c:axId val="21768832"/>
        <c:scaling>
          <c:orientation val="minMax"/>
        </c:scaling>
        <c:delete val="0"/>
        <c:axPos val="l"/>
        <c:majorGridlines/>
        <c:title>
          <c:tx>
            <c:rich>
              <a:bodyPr rot="0" vert="wordArtVertRtl"/>
              <a:lstStyle/>
              <a:p>
                <a:pPr>
                  <a:defRPr sz="1600"/>
                </a:pPr>
                <a:r>
                  <a:rPr lang="ja-JP" altLang="en-US" sz="1600" dirty="0" smtClean="0"/>
                  <a:t>喫煙習慣者の割合（％）</a:t>
                </a:r>
                <a:endParaRPr lang="ja-JP" altLang="en-US" sz="1600" dirty="0"/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ja-JP"/>
          </a:p>
        </c:txPr>
        <c:crossAx val="21767296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ja-JP"/>
    </a:p>
  </c:txPr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5EB4594-402C-459B-8392-5BF0841E1C7A}" type="doc">
      <dgm:prSet loTypeId="urn:microsoft.com/office/officeart/2005/8/layout/chevron2" loCatId="list" qsTypeId="urn:microsoft.com/office/officeart/2005/8/quickstyle/3d1" qsCatId="3D" csTypeId="urn:microsoft.com/office/officeart/2005/8/colors/colorful5" csCatId="colorful" phldr="1"/>
      <dgm:spPr/>
      <dgm:t>
        <a:bodyPr/>
        <a:lstStyle/>
        <a:p>
          <a:endParaRPr kumimoji="1" lang="ja-JP" altLang="en-US"/>
        </a:p>
      </dgm:t>
    </dgm:pt>
    <dgm:pt modelId="{0365BD12-BB81-45A0-8E5D-7C4D7150DBCA}">
      <dgm:prSet phldrT="[テキスト]"/>
      <dgm:spPr/>
      <dgm:t>
        <a:bodyPr/>
        <a:lstStyle/>
        <a:p>
          <a:r>
            <a:rPr kumimoji="1" lang="ja-JP" altLang="en-US" dirty="0" smtClean="0"/>
            <a:t>申込</a:t>
          </a:r>
          <a:endParaRPr kumimoji="1" lang="ja-JP" altLang="en-US" dirty="0"/>
        </a:p>
      </dgm:t>
    </dgm:pt>
    <dgm:pt modelId="{200A6568-EE87-4F19-8CC7-79695F08C13F}" type="parTrans" cxnId="{5F101357-023E-4A98-B9DA-20A1A6A8B240}">
      <dgm:prSet/>
      <dgm:spPr/>
      <dgm:t>
        <a:bodyPr/>
        <a:lstStyle/>
        <a:p>
          <a:endParaRPr kumimoji="1" lang="ja-JP" altLang="en-US"/>
        </a:p>
      </dgm:t>
    </dgm:pt>
    <dgm:pt modelId="{EB441761-2957-4E35-89C5-9C3BE70A66C1}" type="sibTrans" cxnId="{5F101357-023E-4A98-B9DA-20A1A6A8B240}">
      <dgm:prSet/>
      <dgm:spPr/>
      <dgm:t>
        <a:bodyPr/>
        <a:lstStyle/>
        <a:p>
          <a:endParaRPr kumimoji="1" lang="ja-JP" altLang="en-US"/>
        </a:p>
      </dgm:t>
    </dgm:pt>
    <dgm:pt modelId="{F8B1485C-2833-4A4A-A6BD-ED447AA90A8E}">
      <dgm:prSet phldrT="[テキスト]">
        <dgm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kumimoji="1" lang="en-US" altLang="ja-JP" dirty="0" smtClean="0">
              <a:solidFill>
                <a:schemeClr val="bg1"/>
              </a:solidFill>
            </a:rPr>
            <a:t>IC</a:t>
          </a:r>
          <a:r>
            <a:rPr kumimoji="1" lang="ja-JP" altLang="en-US" dirty="0" smtClean="0">
              <a:solidFill>
                <a:schemeClr val="bg1"/>
              </a:solidFill>
            </a:rPr>
            <a:t>カード「</a:t>
          </a:r>
          <a:r>
            <a:rPr kumimoji="1" lang="en-US" altLang="ja-JP" dirty="0" smtClean="0">
              <a:solidFill>
                <a:schemeClr val="bg1"/>
              </a:solidFill>
            </a:rPr>
            <a:t>taspo</a:t>
          </a:r>
          <a:r>
            <a:rPr kumimoji="1" lang="ja-JP" altLang="en-US" dirty="0" smtClean="0">
              <a:solidFill>
                <a:schemeClr val="bg1"/>
              </a:solidFill>
            </a:rPr>
            <a:t>」を郵送で申込</a:t>
          </a:r>
          <a:endParaRPr kumimoji="1" lang="ja-JP" altLang="en-US" dirty="0">
            <a:solidFill>
              <a:schemeClr val="bg1"/>
            </a:solidFill>
          </a:endParaRPr>
        </a:p>
      </dgm:t>
    </dgm:pt>
    <dgm:pt modelId="{F9007363-09D4-4A73-ABB1-459BECD8745C}" type="parTrans" cxnId="{28F39F19-6FDE-4221-9F55-A5E3687AC451}">
      <dgm:prSet/>
      <dgm:spPr/>
      <dgm:t>
        <a:bodyPr/>
        <a:lstStyle/>
        <a:p>
          <a:endParaRPr kumimoji="1" lang="ja-JP" altLang="en-US"/>
        </a:p>
      </dgm:t>
    </dgm:pt>
    <dgm:pt modelId="{26DAF02A-85BF-4CB7-A5A9-B679800FEA38}" type="sibTrans" cxnId="{28F39F19-6FDE-4221-9F55-A5E3687AC451}">
      <dgm:prSet/>
      <dgm:spPr/>
      <dgm:t>
        <a:bodyPr/>
        <a:lstStyle/>
        <a:p>
          <a:endParaRPr kumimoji="1" lang="ja-JP" altLang="en-US"/>
        </a:p>
      </dgm:t>
    </dgm:pt>
    <dgm:pt modelId="{E3BF0C5C-767A-476A-B520-A109798C14B7}">
      <dgm:prSet phldrT="[テキスト]">
        <dgm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kumimoji="1" lang="ja-JP" altLang="en-US" dirty="0" smtClean="0">
              <a:solidFill>
                <a:schemeClr val="bg1"/>
              </a:solidFill>
            </a:rPr>
            <a:t>申込には成人であることを示す証明書が必要</a:t>
          </a:r>
          <a:endParaRPr kumimoji="1" lang="ja-JP" altLang="en-US" dirty="0">
            <a:solidFill>
              <a:schemeClr val="bg1"/>
            </a:solidFill>
          </a:endParaRPr>
        </a:p>
      </dgm:t>
    </dgm:pt>
    <dgm:pt modelId="{87A25762-1219-4B43-B85A-A64CA824C080}" type="parTrans" cxnId="{2336B9A0-C355-4952-947F-5BA3B7FC9CCE}">
      <dgm:prSet/>
      <dgm:spPr/>
      <dgm:t>
        <a:bodyPr/>
        <a:lstStyle/>
        <a:p>
          <a:endParaRPr kumimoji="1" lang="ja-JP" altLang="en-US"/>
        </a:p>
      </dgm:t>
    </dgm:pt>
    <dgm:pt modelId="{A67B9983-7510-4CE2-973E-DAD071D919BA}" type="sibTrans" cxnId="{2336B9A0-C355-4952-947F-5BA3B7FC9CCE}">
      <dgm:prSet/>
      <dgm:spPr/>
      <dgm:t>
        <a:bodyPr/>
        <a:lstStyle/>
        <a:p>
          <a:endParaRPr kumimoji="1" lang="ja-JP" altLang="en-US"/>
        </a:p>
      </dgm:t>
    </dgm:pt>
    <dgm:pt modelId="{C188419D-B9E5-4D94-A629-ED98F5D924E6}">
      <dgm:prSet phldrT="[テキスト]"/>
      <dgm:spPr/>
      <dgm:t>
        <a:bodyPr/>
        <a:lstStyle/>
        <a:p>
          <a:r>
            <a:rPr kumimoji="1" lang="ja-JP" altLang="en-US" dirty="0" smtClean="0"/>
            <a:t>発行</a:t>
          </a:r>
          <a:endParaRPr kumimoji="1" lang="ja-JP" altLang="en-US" dirty="0"/>
        </a:p>
      </dgm:t>
    </dgm:pt>
    <dgm:pt modelId="{CA584A68-6CFF-4467-BF16-F564D9E708B8}" type="parTrans" cxnId="{A210CC8A-48B2-4E49-9D86-FC6255C0813F}">
      <dgm:prSet/>
      <dgm:spPr/>
      <dgm:t>
        <a:bodyPr/>
        <a:lstStyle/>
        <a:p>
          <a:endParaRPr kumimoji="1" lang="ja-JP" altLang="en-US"/>
        </a:p>
      </dgm:t>
    </dgm:pt>
    <dgm:pt modelId="{E06497E1-B63F-4CC8-92FD-88EFACA8295A}" type="sibTrans" cxnId="{A210CC8A-48B2-4E49-9D86-FC6255C0813F}">
      <dgm:prSet/>
      <dgm:spPr/>
      <dgm:t>
        <a:bodyPr/>
        <a:lstStyle/>
        <a:p>
          <a:endParaRPr kumimoji="1" lang="ja-JP" altLang="en-US"/>
        </a:p>
      </dgm:t>
    </dgm:pt>
    <dgm:pt modelId="{CFC8A323-D4E4-4399-B68B-05FCC03D7282}">
      <dgm:prSet phldrT="[テキスト]">
        <dgm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kumimoji="1" lang="ja-JP" altLang="en-US" dirty="0" smtClean="0">
              <a:solidFill>
                <a:schemeClr val="bg1"/>
              </a:solidFill>
            </a:rPr>
            <a:t>申込者に「</a:t>
          </a:r>
          <a:r>
            <a:rPr kumimoji="1" lang="en-US" altLang="ja-JP" dirty="0" smtClean="0">
              <a:solidFill>
                <a:schemeClr val="bg1"/>
              </a:solidFill>
            </a:rPr>
            <a:t>taspo</a:t>
          </a:r>
          <a:r>
            <a:rPr kumimoji="1" lang="ja-JP" altLang="en-US" dirty="0" smtClean="0">
              <a:solidFill>
                <a:schemeClr val="bg1"/>
              </a:solidFill>
            </a:rPr>
            <a:t>」を発行</a:t>
          </a:r>
          <a:endParaRPr kumimoji="1" lang="ja-JP" altLang="en-US" dirty="0">
            <a:solidFill>
              <a:schemeClr val="bg1"/>
            </a:solidFill>
          </a:endParaRPr>
        </a:p>
      </dgm:t>
    </dgm:pt>
    <dgm:pt modelId="{28607B16-F1D3-4A65-B966-19DBAC2B0DB5}" type="parTrans" cxnId="{C369930B-7225-4437-9E41-0959C1B6AF3C}">
      <dgm:prSet/>
      <dgm:spPr/>
      <dgm:t>
        <a:bodyPr/>
        <a:lstStyle/>
        <a:p>
          <a:endParaRPr kumimoji="1" lang="ja-JP" altLang="en-US"/>
        </a:p>
      </dgm:t>
    </dgm:pt>
    <dgm:pt modelId="{5E14DA39-FFBC-40C2-9A14-8BEDE67F7617}" type="sibTrans" cxnId="{C369930B-7225-4437-9E41-0959C1B6AF3C}">
      <dgm:prSet/>
      <dgm:spPr/>
      <dgm:t>
        <a:bodyPr/>
        <a:lstStyle/>
        <a:p>
          <a:endParaRPr kumimoji="1" lang="ja-JP" altLang="en-US"/>
        </a:p>
      </dgm:t>
    </dgm:pt>
    <dgm:pt modelId="{12A4F5A3-A65F-4221-B193-7BB3E4E7CAAF}">
      <dgm:prSet phldrT="[テキスト]">
        <dgm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kumimoji="1" lang="ja-JP" altLang="en-US" dirty="0" smtClean="0">
              <a:solidFill>
                <a:schemeClr val="bg1"/>
              </a:solidFill>
            </a:rPr>
            <a:t>簡易書留郵便で郵送</a:t>
          </a:r>
          <a:endParaRPr kumimoji="1" lang="ja-JP" altLang="en-US" dirty="0">
            <a:solidFill>
              <a:schemeClr val="bg1"/>
            </a:solidFill>
          </a:endParaRPr>
        </a:p>
      </dgm:t>
    </dgm:pt>
    <dgm:pt modelId="{0E1F3BCB-1D53-46ED-BB6A-CB7A0D91135B}" type="parTrans" cxnId="{2C3E0D62-4AB4-46B1-B9E2-01A18A5B82D7}">
      <dgm:prSet/>
      <dgm:spPr/>
      <dgm:t>
        <a:bodyPr/>
        <a:lstStyle/>
        <a:p>
          <a:endParaRPr kumimoji="1" lang="ja-JP" altLang="en-US"/>
        </a:p>
      </dgm:t>
    </dgm:pt>
    <dgm:pt modelId="{B52CEE34-9F64-4A36-8749-FF54BFA8588C}" type="sibTrans" cxnId="{2C3E0D62-4AB4-46B1-B9E2-01A18A5B82D7}">
      <dgm:prSet/>
      <dgm:spPr/>
      <dgm:t>
        <a:bodyPr/>
        <a:lstStyle/>
        <a:p>
          <a:endParaRPr kumimoji="1" lang="ja-JP" altLang="en-US"/>
        </a:p>
      </dgm:t>
    </dgm:pt>
    <dgm:pt modelId="{CE6C49C7-F116-4BF2-AF99-D02150304074}">
      <dgm:prSet phldrT="[テキスト]"/>
      <dgm:spPr/>
      <dgm:t>
        <a:bodyPr/>
        <a:lstStyle/>
        <a:p>
          <a:r>
            <a:rPr kumimoji="1" lang="ja-JP" altLang="en-US" dirty="0" smtClean="0"/>
            <a:t>購入</a:t>
          </a:r>
          <a:endParaRPr kumimoji="1" lang="ja-JP" altLang="en-US" dirty="0"/>
        </a:p>
      </dgm:t>
    </dgm:pt>
    <dgm:pt modelId="{3078EA33-073D-404A-B250-2E589DD19121}" type="parTrans" cxnId="{6840F9B0-6FD3-4947-93E6-033E8B7728BD}">
      <dgm:prSet/>
      <dgm:spPr/>
      <dgm:t>
        <a:bodyPr/>
        <a:lstStyle/>
        <a:p>
          <a:endParaRPr kumimoji="1" lang="ja-JP" altLang="en-US"/>
        </a:p>
      </dgm:t>
    </dgm:pt>
    <dgm:pt modelId="{859A14FC-6B3A-45CC-B81A-C24856A2928B}" type="sibTrans" cxnId="{6840F9B0-6FD3-4947-93E6-033E8B7728BD}">
      <dgm:prSet/>
      <dgm:spPr/>
      <dgm:t>
        <a:bodyPr/>
        <a:lstStyle/>
        <a:p>
          <a:endParaRPr kumimoji="1" lang="ja-JP" altLang="en-US"/>
        </a:p>
      </dgm:t>
    </dgm:pt>
    <dgm:pt modelId="{44D326BB-9C64-4C70-9059-3FA5EB574031}">
      <dgm:prSet phldrT="[テキスト]">
        <dgm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kumimoji="1" lang="ja-JP" altLang="en-US" dirty="0" smtClean="0">
              <a:solidFill>
                <a:schemeClr val="bg1"/>
              </a:solidFill>
            </a:rPr>
            <a:t>タバコの購入には「</a:t>
          </a:r>
          <a:r>
            <a:rPr kumimoji="1" lang="en-US" altLang="ja-JP" dirty="0" smtClean="0">
              <a:solidFill>
                <a:schemeClr val="bg1"/>
              </a:solidFill>
            </a:rPr>
            <a:t>taspo</a:t>
          </a:r>
          <a:r>
            <a:rPr kumimoji="1" lang="ja-JP" altLang="en-US" dirty="0" smtClean="0">
              <a:solidFill>
                <a:schemeClr val="bg1"/>
              </a:solidFill>
            </a:rPr>
            <a:t>」が必要</a:t>
          </a:r>
          <a:endParaRPr kumimoji="1" lang="ja-JP" altLang="en-US" dirty="0">
            <a:solidFill>
              <a:schemeClr val="bg1"/>
            </a:solidFill>
          </a:endParaRPr>
        </a:p>
      </dgm:t>
    </dgm:pt>
    <dgm:pt modelId="{A01F7C2E-F554-4D53-8E1B-A03D696D640C}" type="parTrans" cxnId="{6491B3BA-BD0B-4055-875D-9973C6C5F352}">
      <dgm:prSet/>
      <dgm:spPr/>
      <dgm:t>
        <a:bodyPr/>
        <a:lstStyle/>
        <a:p>
          <a:endParaRPr kumimoji="1" lang="ja-JP" altLang="en-US"/>
        </a:p>
      </dgm:t>
    </dgm:pt>
    <dgm:pt modelId="{B21DE3A6-6ED9-400C-8C53-07400C98DD8B}" type="sibTrans" cxnId="{6491B3BA-BD0B-4055-875D-9973C6C5F352}">
      <dgm:prSet/>
      <dgm:spPr/>
      <dgm:t>
        <a:bodyPr/>
        <a:lstStyle/>
        <a:p>
          <a:endParaRPr kumimoji="1" lang="ja-JP" altLang="en-US"/>
        </a:p>
      </dgm:t>
    </dgm:pt>
    <dgm:pt modelId="{3122474E-284A-438A-B670-6AD6F42FCBBA}">
      <dgm:prSet phldrT="[テキスト]">
        <dgm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kumimoji="1" lang="ja-JP" altLang="en-US" dirty="0" smtClean="0">
              <a:solidFill>
                <a:schemeClr val="bg1"/>
              </a:solidFill>
            </a:rPr>
            <a:t>「</a:t>
          </a:r>
          <a:r>
            <a:rPr kumimoji="1" lang="en-US" altLang="ja-JP" dirty="0" smtClean="0">
              <a:solidFill>
                <a:schemeClr val="bg1"/>
              </a:solidFill>
            </a:rPr>
            <a:t>taspo</a:t>
          </a:r>
          <a:r>
            <a:rPr kumimoji="1" lang="ja-JP" altLang="en-US" dirty="0" smtClean="0">
              <a:solidFill>
                <a:schemeClr val="bg1"/>
              </a:solidFill>
            </a:rPr>
            <a:t>」は電子マネーとしても利用できる</a:t>
          </a:r>
          <a:endParaRPr kumimoji="1" lang="ja-JP" altLang="en-US" dirty="0">
            <a:solidFill>
              <a:schemeClr val="bg1"/>
            </a:solidFill>
          </a:endParaRPr>
        </a:p>
      </dgm:t>
    </dgm:pt>
    <dgm:pt modelId="{41DEB3AC-EE56-4028-A475-6C987E516FF3}" type="parTrans" cxnId="{DB33B3CB-D1ED-4ACF-9F2E-DD963EB7AF46}">
      <dgm:prSet/>
      <dgm:spPr/>
      <dgm:t>
        <a:bodyPr/>
        <a:lstStyle/>
        <a:p>
          <a:endParaRPr kumimoji="1" lang="ja-JP" altLang="en-US"/>
        </a:p>
      </dgm:t>
    </dgm:pt>
    <dgm:pt modelId="{8BE32F2D-43BA-4702-9F59-86A149FF25B3}" type="sibTrans" cxnId="{DB33B3CB-D1ED-4ACF-9F2E-DD963EB7AF46}">
      <dgm:prSet/>
      <dgm:spPr/>
      <dgm:t>
        <a:bodyPr/>
        <a:lstStyle/>
        <a:p>
          <a:endParaRPr kumimoji="1" lang="ja-JP" altLang="en-US"/>
        </a:p>
      </dgm:t>
    </dgm:pt>
    <dgm:pt modelId="{56F50FC7-9ACD-43EC-A4E8-0A7484353DD9}" type="pres">
      <dgm:prSet presAssocID="{C5EB4594-402C-459B-8392-5BF0841E1C7A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kumimoji="1" lang="ja-JP" altLang="en-US"/>
        </a:p>
      </dgm:t>
    </dgm:pt>
    <dgm:pt modelId="{BCE03A1B-07D4-438A-BE8D-558E7CDEEF4C}" type="pres">
      <dgm:prSet presAssocID="{0365BD12-BB81-45A0-8E5D-7C4D7150DBCA}" presName="composite" presStyleCnt="0"/>
      <dgm:spPr/>
      <dgm:t>
        <a:bodyPr/>
        <a:lstStyle/>
        <a:p>
          <a:endParaRPr kumimoji="1" lang="ja-JP" altLang="en-US"/>
        </a:p>
      </dgm:t>
    </dgm:pt>
    <dgm:pt modelId="{36B84142-1BCD-4B66-AA37-71EC1F665BD5}" type="pres">
      <dgm:prSet presAssocID="{0365BD12-BB81-45A0-8E5D-7C4D7150DBCA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2C021335-15C5-4BC3-842E-C7EF10C395C2}" type="pres">
      <dgm:prSet presAssocID="{0365BD12-BB81-45A0-8E5D-7C4D7150DBCA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0B42C2E7-2E8B-43A6-899A-824BFCC11796}" type="pres">
      <dgm:prSet presAssocID="{EB441761-2957-4E35-89C5-9C3BE70A66C1}" presName="sp" presStyleCnt="0"/>
      <dgm:spPr/>
      <dgm:t>
        <a:bodyPr/>
        <a:lstStyle/>
        <a:p>
          <a:endParaRPr kumimoji="1" lang="ja-JP" altLang="en-US"/>
        </a:p>
      </dgm:t>
    </dgm:pt>
    <dgm:pt modelId="{0DDF2EC0-88A8-40E7-A416-11054ED8559F}" type="pres">
      <dgm:prSet presAssocID="{C188419D-B9E5-4D94-A629-ED98F5D924E6}" presName="composite" presStyleCnt="0"/>
      <dgm:spPr/>
      <dgm:t>
        <a:bodyPr/>
        <a:lstStyle/>
        <a:p>
          <a:endParaRPr kumimoji="1" lang="ja-JP" altLang="en-US"/>
        </a:p>
      </dgm:t>
    </dgm:pt>
    <dgm:pt modelId="{61376715-8B1C-42FA-822E-04C6A9CC4732}" type="pres">
      <dgm:prSet presAssocID="{C188419D-B9E5-4D94-A629-ED98F5D924E6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80200D57-FBE5-48B9-ADBA-72FED057FA78}" type="pres">
      <dgm:prSet presAssocID="{C188419D-B9E5-4D94-A629-ED98F5D924E6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3E5A2632-DE52-4E1E-9755-496D7D9BE152}" type="pres">
      <dgm:prSet presAssocID="{E06497E1-B63F-4CC8-92FD-88EFACA8295A}" presName="sp" presStyleCnt="0"/>
      <dgm:spPr/>
      <dgm:t>
        <a:bodyPr/>
        <a:lstStyle/>
        <a:p>
          <a:endParaRPr kumimoji="1" lang="ja-JP" altLang="en-US"/>
        </a:p>
      </dgm:t>
    </dgm:pt>
    <dgm:pt modelId="{72A80A96-316E-464F-BB53-A842862084BE}" type="pres">
      <dgm:prSet presAssocID="{CE6C49C7-F116-4BF2-AF99-D02150304074}" presName="composite" presStyleCnt="0"/>
      <dgm:spPr/>
      <dgm:t>
        <a:bodyPr/>
        <a:lstStyle/>
        <a:p>
          <a:endParaRPr kumimoji="1" lang="ja-JP" altLang="en-US"/>
        </a:p>
      </dgm:t>
    </dgm:pt>
    <dgm:pt modelId="{D26A88EA-86E5-4B2C-9E81-B65904156788}" type="pres">
      <dgm:prSet presAssocID="{CE6C49C7-F116-4BF2-AF99-D02150304074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5E252FDF-5F20-4C34-8840-1DFE665DDBBC}" type="pres">
      <dgm:prSet presAssocID="{CE6C49C7-F116-4BF2-AF99-D02150304074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</dgm:ptLst>
  <dgm:cxnLst>
    <dgm:cxn modelId="{F007D552-3B60-47E1-98E5-BDB778144251}" type="presOf" srcId="{CFC8A323-D4E4-4399-B68B-05FCC03D7282}" destId="{80200D57-FBE5-48B9-ADBA-72FED057FA78}" srcOrd="0" destOrd="0" presId="urn:microsoft.com/office/officeart/2005/8/layout/chevron2"/>
    <dgm:cxn modelId="{A210CC8A-48B2-4E49-9D86-FC6255C0813F}" srcId="{C5EB4594-402C-459B-8392-5BF0841E1C7A}" destId="{C188419D-B9E5-4D94-A629-ED98F5D924E6}" srcOrd="1" destOrd="0" parTransId="{CA584A68-6CFF-4467-BF16-F564D9E708B8}" sibTransId="{E06497E1-B63F-4CC8-92FD-88EFACA8295A}"/>
    <dgm:cxn modelId="{6840F9B0-6FD3-4947-93E6-033E8B7728BD}" srcId="{C5EB4594-402C-459B-8392-5BF0841E1C7A}" destId="{CE6C49C7-F116-4BF2-AF99-D02150304074}" srcOrd="2" destOrd="0" parTransId="{3078EA33-073D-404A-B250-2E589DD19121}" sibTransId="{859A14FC-6B3A-45CC-B81A-C24856A2928B}"/>
    <dgm:cxn modelId="{2C3E0D62-4AB4-46B1-B9E2-01A18A5B82D7}" srcId="{C188419D-B9E5-4D94-A629-ED98F5D924E6}" destId="{12A4F5A3-A65F-4221-B193-7BB3E4E7CAAF}" srcOrd="1" destOrd="0" parTransId="{0E1F3BCB-1D53-46ED-BB6A-CB7A0D91135B}" sibTransId="{B52CEE34-9F64-4A36-8749-FF54BFA8588C}"/>
    <dgm:cxn modelId="{D1C1B8A3-6F45-4A65-B7BA-55D323218B28}" type="presOf" srcId="{3122474E-284A-438A-B670-6AD6F42FCBBA}" destId="{5E252FDF-5F20-4C34-8840-1DFE665DDBBC}" srcOrd="0" destOrd="1" presId="urn:microsoft.com/office/officeart/2005/8/layout/chevron2"/>
    <dgm:cxn modelId="{28F39F19-6FDE-4221-9F55-A5E3687AC451}" srcId="{0365BD12-BB81-45A0-8E5D-7C4D7150DBCA}" destId="{F8B1485C-2833-4A4A-A6BD-ED447AA90A8E}" srcOrd="0" destOrd="0" parTransId="{F9007363-09D4-4A73-ABB1-459BECD8745C}" sibTransId="{26DAF02A-85BF-4CB7-A5A9-B679800FEA38}"/>
    <dgm:cxn modelId="{9212FFA0-85D7-4E66-A709-627AA5709456}" type="presOf" srcId="{0365BD12-BB81-45A0-8E5D-7C4D7150DBCA}" destId="{36B84142-1BCD-4B66-AA37-71EC1F665BD5}" srcOrd="0" destOrd="0" presId="urn:microsoft.com/office/officeart/2005/8/layout/chevron2"/>
    <dgm:cxn modelId="{DB33B3CB-D1ED-4ACF-9F2E-DD963EB7AF46}" srcId="{CE6C49C7-F116-4BF2-AF99-D02150304074}" destId="{3122474E-284A-438A-B670-6AD6F42FCBBA}" srcOrd="1" destOrd="0" parTransId="{41DEB3AC-EE56-4028-A475-6C987E516FF3}" sibTransId="{8BE32F2D-43BA-4702-9F59-86A149FF25B3}"/>
    <dgm:cxn modelId="{B490A4B9-2A9A-4E6C-8215-10EAC585060D}" type="presOf" srcId="{44D326BB-9C64-4C70-9059-3FA5EB574031}" destId="{5E252FDF-5F20-4C34-8840-1DFE665DDBBC}" srcOrd="0" destOrd="0" presId="urn:microsoft.com/office/officeart/2005/8/layout/chevron2"/>
    <dgm:cxn modelId="{66A11269-4931-488B-B7F6-95F0B70AB3BB}" type="presOf" srcId="{12A4F5A3-A65F-4221-B193-7BB3E4E7CAAF}" destId="{80200D57-FBE5-48B9-ADBA-72FED057FA78}" srcOrd="0" destOrd="1" presId="urn:microsoft.com/office/officeart/2005/8/layout/chevron2"/>
    <dgm:cxn modelId="{26C51CC9-A91D-4AC6-B18A-730842651F94}" type="presOf" srcId="{F8B1485C-2833-4A4A-A6BD-ED447AA90A8E}" destId="{2C021335-15C5-4BC3-842E-C7EF10C395C2}" srcOrd="0" destOrd="0" presId="urn:microsoft.com/office/officeart/2005/8/layout/chevron2"/>
    <dgm:cxn modelId="{806F9502-1D3D-4627-850B-BD1674D2E52A}" type="presOf" srcId="{C5EB4594-402C-459B-8392-5BF0841E1C7A}" destId="{56F50FC7-9ACD-43EC-A4E8-0A7484353DD9}" srcOrd="0" destOrd="0" presId="urn:microsoft.com/office/officeart/2005/8/layout/chevron2"/>
    <dgm:cxn modelId="{2336B9A0-C355-4952-947F-5BA3B7FC9CCE}" srcId="{0365BD12-BB81-45A0-8E5D-7C4D7150DBCA}" destId="{E3BF0C5C-767A-476A-B520-A109798C14B7}" srcOrd="1" destOrd="0" parTransId="{87A25762-1219-4B43-B85A-A64CA824C080}" sibTransId="{A67B9983-7510-4CE2-973E-DAD071D919BA}"/>
    <dgm:cxn modelId="{1BCAFB9C-9025-476E-ABBD-20F55F915D0B}" type="presOf" srcId="{C188419D-B9E5-4D94-A629-ED98F5D924E6}" destId="{61376715-8B1C-42FA-822E-04C6A9CC4732}" srcOrd="0" destOrd="0" presId="urn:microsoft.com/office/officeart/2005/8/layout/chevron2"/>
    <dgm:cxn modelId="{78AC2A5B-8592-4729-82C0-03E3DD46361A}" type="presOf" srcId="{CE6C49C7-F116-4BF2-AF99-D02150304074}" destId="{D26A88EA-86E5-4B2C-9E81-B65904156788}" srcOrd="0" destOrd="0" presId="urn:microsoft.com/office/officeart/2005/8/layout/chevron2"/>
    <dgm:cxn modelId="{6491B3BA-BD0B-4055-875D-9973C6C5F352}" srcId="{CE6C49C7-F116-4BF2-AF99-D02150304074}" destId="{44D326BB-9C64-4C70-9059-3FA5EB574031}" srcOrd="0" destOrd="0" parTransId="{A01F7C2E-F554-4D53-8E1B-A03D696D640C}" sibTransId="{B21DE3A6-6ED9-400C-8C53-07400C98DD8B}"/>
    <dgm:cxn modelId="{C369930B-7225-4437-9E41-0959C1B6AF3C}" srcId="{C188419D-B9E5-4D94-A629-ED98F5D924E6}" destId="{CFC8A323-D4E4-4399-B68B-05FCC03D7282}" srcOrd="0" destOrd="0" parTransId="{28607B16-F1D3-4A65-B966-19DBAC2B0DB5}" sibTransId="{5E14DA39-FFBC-40C2-9A14-8BEDE67F7617}"/>
    <dgm:cxn modelId="{5F101357-023E-4A98-B9DA-20A1A6A8B240}" srcId="{C5EB4594-402C-459B-8392-5BF0841E1C7A}" destId="{0365BD12-BB81-45A0-8E5D-7C4D7150DBCA}" srcOrd="0" destOrd="0" parTransId="{200A6568-EE87-4F19-8CC7-79695F08C13F}" sibTransId="{EB441761-2957-4E35-89C5-9C3BE70A66C1}"/>
    <dgm:cxn modelId="{72C1D98F-665D-4D1E-9116-BE05E5D8DDA9}" type="presOf" srcId="{E3BF0C5C-767A-476A-B520-A109798C14B7}" destId="{2C021335-15C5-4BC3-842E-C7EF10C395C2}" srcOrd="0" destOrd="1" presId="urn:microsoft.com/office/officeart/2005/8/layout/chevron2"/>
    <dgm:cxn modelId="{3BB37C4E-2693-4182-BD90-5BC4A5415DCB}" type="presParOf" srcId="{56F50FC7-9ACD-43EC-A4E8-0A7484353DD9}" destId="{BCE03A1B-07D4-438A-BE8D-558E7CDEEF4C}" srcOrd="0" destOrd="0" presId="urn:microsoft.com/office/officeart/2005/8/layout/chevron2"/>
    <dgm:cxn modelId="{97A41729-66C9-4F31-86F8-5065D418B3C9}" type="presParOf" srcId="{BCE03A1B-07D4-438A-BE8D-558E7CDEEF4C}" destId="{36B84142-1BCD-4B66-AA37-71EC1F665BD5}" srcOrd="0" destOrd="0" presId="urn:microsoft.com/office/officeart/2005/8/layout/chevron2"/>
    <dgm:cxn modelId="{D32E68A2-6921-4C4B-BFBA-99DCC49D06FE}" type="presParOf" srcId="{BCE03A1B-07D4-438A-BE8D-558E7CDEEF4C}" destId="{2C021335-15C5-4BC3-842E-C7EF10C395C2}" srcOrd="1" destOrd="0" presId="urn:microsoft.com/office/officeart/2005/8/layout/chevron2"/>
    <dgm:cxn modelId="{8F9FF3C6-9A4F-4F9E-93E3-5A1C8BF175B1}" type="presParOf" srcId="{56F50FC7-9ACD-43EC-A4E8-0A7484353DD9}" destId="{0B42C2E7-2E8B-43A6-899A-824BFCC11796}" srcOrd="1" destOrd="0" presId="urn:microsoft.com/office/officeart/2005/8/layout/chevron2"/>
    <dgm:cxn modelId="{5E77B52D-CBB0-4E09-BD89-7BDD3DA015C0}" type="presParOf" srcId="{56F50FC7-9ACD-43EC-A4E8-0A7484353DD9}" destId="{0DDF2EC0-88A8-40E7-A416-11054ED8559F}" srcOrd="2" destOrd="0" presId="urn:microsoft.com/office/officeart/2005/8/layout/chevron2"/>
    <dgm:cxn modelId="{A8073792-D15F-49C9-9DF8-86238CDD57BA}" type="presParOf" srcId="{0DDF2EC0-88A8-40E7-A416-11054ED8559F}" destId="{61376715-8B1C-42FA-822E-04C6A9CC4732}" srcOrd="0" destOrd="0" presId="urn:microsoft.com/office/officeart/2005/8/layout/chevron2"/>
    <dgm:cxn modelId="{D2D1FA87-E087-4206-BAF4-D5FC35B304CE}" type="presParOf" srcId="{0DDF2EC0-88A8-40E7-A416-11054ED8559F}" destId="{80200D57-FBE5-48B9-ADBA-72FED057FA78}" srcOrd="1" destOrd="0" presId="urn:microsoft.com/office/officeart/2005/8/layout/chevron2"/>
    <dgm:cxn modelId="{CD1AEC68-23EA-4F3A-88CF-A1ABB1E4CF9A}" type="presParOf" srcId="{56F50FC7-9ACD-43EC-A4E8-0A7484353DD9}" destId="{3E5A2632-DE52-4E1E-9755-496D7D9BE152}" srcOrd="3" destOrd="0" presId="urn:microsoft.com/office/officeart/2005/8/layout/chevron2"/>
    <dgm:cxn modelId="{22B11B23-4A2A-420A-9C91-82DE05824AE1}" type="presParOf" srcId="{56F50FC7-9ACD-43EC-A4E8-0A7484353DD9}" destId="{72A80A96-316E-464F-BB53-A842862084BE}" srcOrd="4" destOrd="0" presId="urn:microsoft.com/office/officeart/2005/8/layout/chevron2"/>
    <dgm:cxn modelId="{FEFCBB1D-05F1-4E83-84B8-5D351EE74B1A}" type="presParOf" srcId="{72A80A96-316E-464F-BB53-A842862084BE}" destId="{D26A88EA-86E5-4B2C-9E81-B65904156788}" srcOrd="0" destOrd="0" presId="urn:microsoft.com/office/officeart/2005/8/layout/chevron2"/>
    <dgm:cxn modelId="{AD38B240-73B6-4DF7-9909-E393DF330D5E}" type="presParOf" srcId="{72A80A96-316E-464F-BB53-A842862084BE}" destId="{5E252FDF-5F20-4C34-8840-1DFE665DDBBC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6B84142-1BCD-4B66-AA37-71EC1F665BD5}">
      <dsp:nvSpPr>
        <dsp:cNvPr id="0" name=""/>
        <dsp:cNvSpPr/>
      </dsp:nvSpPr>
      <dsp:spPr>
        <a:xfrm rot="5400000">
          <a:off x="-245635" y="246082"/>
          <a:ext cx="1637567" cy="1146297"/>
        </a:xfrm>
        <a:prstGeom prst="chevron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75000"/>
                <a:shade val="85000"/>
                <a:satMod val="230000"/>
              </a:schemeClr>
            </a:gs>
            <a:gs pos="25000">
              <a:schemeClr val="accent5">
                <a:hueOff val="0"/>
                <a:satOff val="0"/>
                <a:lumOff val="0"/>
                <a:alphaOff val="0"/>
                <a:tint val="90000"/>
                <a:shade val="70000"/>
                <a:satMod val="220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tint val="90000"/>
                <a:shade val="58000"/>
                <a:satMod val="225000"/>
              </a:schemeClr>
            </a:gs>
            <a:gs pos="65000">
              <a:schemeClr val="accent5">
                <a:hueOff val="0"/>
                <a:satOff val="0"/>
                <a:lumOff val="0"/>
                <a:alphaOff val="0"/>
                <a:tint val="90000"/>
                <a:shade val="58000"/>
                <a:satMod val="225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tint val="90000"/>
                <a:shade val="69000"/>
                <a:satMod val="22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77000"/>
                <a:shade val="80000"/>
                <a:satMod val="230000"/>
              </a:schemeClr>
            </a:gs>
          </a:gsLst>
          <a:lin ang="5400000" scaled="1"/>
        </a:gradFill>
        <a:ln w="100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76200" dist="50800" dir="5400000" rotWithShape="0">
            <a:srgbClr val="4E3B30">
              <a:alpha val="6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2600" kern="1200" dirty="0" smtClean="0"/>
            <a:t>申込</a:t>
          </a:r>
          <a:endParaRPr kumimoji="1" lang="ja-JP" altLang="en-US" sz="2600" kern="1200" dirty="0"/>
        </a:p>
      </dsp:txBody>
      <dsp:txXfrm rot="-5400000">
        <a:off x="1" y="573596"/>
        <a:ext cx="1146297" cy="491270"/>
      </dsp:txXfrm>
    </dsp:sp>
    <dsp:sp modelId="{2C021335-15C5-4BC3-842E-C7EF10C395C2}">
      <dsp:nvSpPr>
        <dsp:cNvPr id="0" name=""/>
        <dsp:cNvSpPr/>
      </dsp:nvSpPr>
      <dsp:spPr>
        <a:xfrm rot="5400000">
          <a:off x="4384339" y="-3237594"/>
          <a:ext cx="1064418" cy="7540502"/>
        </a:xfrm>
        <a:prstGeom prst="round2SameRect">
          <a:avLst/>
        </a:prstGeom>
        <a:gradFill rotWithShape="1">
          <a:gsLst>
            <a:gs pos="0">
              <a:schemeClr val="accent5">
                <a:tint val="75000"/>
                <a:shade val="85000"/>
                <a:satMod val="230000"/>
              </a:schemeClr>
            </a:gs>
            <a:gs pos="25000">
              <a:schemeClr val="accent5">
                <a:tint val="90000"/>
                <a:shade val="70000"/>
                <a:satMod val="220000"/>
              </a:schemeClr>
            </a:gs>
            <a:gs pos="50000">
              <a:schemeClr val="accent5">
                <a:tint val="90000"/>
                <a:shade val="58000"/>
                <a:satMod val="225000"/>
              </a:schemeClr>
            </a:gs>
            <a:gs pos="65000">
              <a:schemeClr val="accent5">
                <a:tint val="90000"/>
                <a:shade val="58000"/>
                <a:satMod val="225000"/>
              </a:schemeClr>
            </a:gs>
            <a:gs pos="80000">
              <a:schemeClr val="accent5">
                <a:tint val="90000"/>
                <a:shade val="69000"/>
                <a:satMod val="220000"/>
              </a:schemeClr>
            </a:gs>
            <a:gs pos="100000">
              <a:schemeClr val="accent5">
                <a:tint val="77000"/>
                <a:shade val="80000"/>
                <a:satMod val="230000"/>
              </a:schemeClr>
            </a:gs>
          </a:gsLst>
          <a:lin ang="5400000" scaled="1"/>
        </a:gradFill>
        <a:ln>
          <a:noFill/>
        </a:ln>
        <a:effectLst>
          <a:outerShdw blurRad="76200" dist="50800" dir="5400000" rotWithShape="0">
            <a:srgbClr val="4E3B30">
              <a:alpha val="60000"/>
            </a:srgbClr>
          </a:outerShdw>
        </a:effectLst>
        <a:scene3d>
          <a:camera prst="orthographicFront"/>
          <a:lightRig rig="flat" dir="t"/>
        </a:scene3d>
        <a:sp3d extrusionH="12700" contourW="12700" prstMaterial="matte">
          <a:bevelT w="60000" h="50800"/>
          <a:contourClr>
            <a:schemeClr val="accent5">
              <a:shade val="60000"/>
              <a:satMod val="110000"/>
            </a:schemeClr>
          </a:contourClr>
        </a:sp3d>
      </dsp:spPr>
      <dsp:style>
        <a:lnRef idx="0">
          <a:schemeClr val="accent5"/>
        </a:lnRef>
        <a:fillRef idx="3">
          <a:schemeClr val="accent5"/>
        </a:fillRef>
        <a:effectRef idx="3">
          <a:schemeClr val="accent5"/>
        </a:effectRef>
        <a:fontRef idx="minor">
          <a:schemeClr val="lt1"/>
        </a:fontRef>
      </dsp:style>
      <dsp:txBody>
        <a:bodyPr spcFirstLastPara="0" vert="horz" wrap="square" lIns="170688" tIns="15240" rIns="15240" bIns="15240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kumimoji="1" lang="en-US" altLang="ja-JP" sz="2400" kern="1200" dirty="0" smtClean="0">
              <a:solidFill>
                <a:schemeClr val="bg1"/>
              </a:solidFill>
            </a:rPr>
            <a:t>IC</a:t>
          </a:r>
          <a:r>
            <a:rPr kumimoji="1" lang="ja-JP" altLang="en-US" sz="2400" kern="1200" dirty="0" smtClean="0">
              <a:solidFill>
                <a:schemeClr val="bg1"/>
              </a:solidFill>
            </a:rPr>
            <a:t>カード「</a:t>
          </a:r>
          <a:r>
            <a:rPr kumimoji="1" lang="en-US" altLang="ja-JP" sz="2400" kern="1200" dirty="0" smtClean="0">
              <a:solidFill>
                <a:schemeClr val="bg1"/>
              </a:solidFill>
            </a:rPr>
            <a:t>taspo</a:t>
          </a:r>
          <a:r>
            <a:rPr kumimoji="1" lang="ja-JP" altLang="en-US" sz="2400" kern="1200" dirty="0" smtClean="0">
              <a:solidFill>
                <a:schemeClr val="bg1"/>
              </a:solidFill>
            </a:rPr>
            <a:t>」を郵送で申込</a:t>
          </a:r>
          <a:endParaRPr kumimoji="1" lang="ja-JP" altLang="en-US" sz="2400" kern="1200" dirty="0">
            <a:solidFill>
              <a:schemeClr val="bg1"/>
            </a:solidFill>
          </a:endParaRP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kumimoji="1" lang="ja-JP" altLang="en-US" sz="2400" kern="1200" dirty="0" smtClean="0">
              <a:solidFill>
                <a:schemeClr val="bg1"/>
              </a:solidFill>
            </a:rPr>
            <a:t>申込には成人であることを示す証明書が必要</a:t>
          </a:r>
          <a:endParaRPr kumimoji="1" lang="ja-JP" altLang="en-US" sz="2400" kern="1200" dirty="0">
            <a:solidFill>
              <a:schemeClr val="bg1"/>
            </a:solidFill>
          </a:endParaRPr>
        </a:p>
      </dsp:txBody>
      <dsp:txXfrm rot="-5400000">
        <a:off x="1146298" y="52408"/>
        <a:ext cx="7488541" cy="960496"/>
      </dsp:txXfrm>
    </dsp:sp>
    <dsp:sp modelId="{61376715-8B1C-42FA-822E-04C6A9CC4732}">
      <dsp:nvSpPr>
        <dsp:cNvPr id="0" name=""/>
        <dsp:cNvSpPr/>
      </dsp:nvSpPr>
      <dsp:spPr>
        <a:xfrm rot="5400000">
          <a:off x="-245635" y="1689832"/>
          <a:ext cx="1637567" cy="1146297"/>
        </a:xfrm>
        <a:prstGeom prst="chevron">
          <a:avLst/>
        </a:prstGeom>
        <a:gradFill rotWithShape="0">
          <a:gsLst>
            <a:gs pos="0">
              <a:schemeClr val="accent5">
                <a:hueOff val="-419932"/>
                <a:satOff val="22824"/>
                <a:lumOff val="-4216"/>
                <a:alphaOff val="0"/>
                <a:tint val="75000"/>
                <a:shade val="85000"/>
                <a:satMod val="230000"/>
              </a:schemeClr>
            </a:gs>
            <a:gs pos="25000">
              <a:schemeClr val="accent5">
                <a:hueOff val="-419932"/>
                <a:satOff val="22824"/>
                <a:lumOff val="-4216"/>
                <a:alphaOff val="0"/>
                <a:tint val="90000"/>
                <a:shade val="70000"/>
                <a:satMod val="220000"/>
              </a:schemeClr>
            </a:gs>
            <a:gs pos="50000">
              <a:schemeClr val="accent5">
                <a:hueOff val="-419932"/>
                <a:satOff val="22824"/>
                <a:lumOff val="-4216"/>
                <a:alphaOff val="0"/>
                <a:tint val="90000"/>
                <a:shade val="58000"/>
                <a:satMod val="225000"/>
              </a:schemeClr>
            </a:gs>
            <a:gs pos="65000">
              <a:schemeClr val="accent5">
                <a:hueOff val="-419932"/>
                <a:satOff val="22824"/>
                <a:lumOff val="-4216"/>
                <a:alphaOff val="0"/>
                <a:tint val="90000"/>
                <a:shade val="58000"/>
                <a:satMod val="225000"/>
              </a:schemeClr>
            </a:gs>
            <a:gs pos="80000">
              <a:schemeClr val="accent5">
                <a:hueOff val="-419932"/>
                <a:satOff val="22824"/>
                <a:lumOff val="-4216"/>
                <a:alphaOff val="0"/>
                <a:tint val="90000"/>
                <a:shade val="69000"/>
                <a:satMod val="220000"/>
              </a:schemeClr>
            </a:gs>
            <a:gs pos="100000">
              <a:schemeClr val="accent5">
                <a:hueOff val="-419932"/>
                <a:satOff val="22824"/>
                <a:lumOff val="-4216"/>
                <a:alphaOff val="0"/>
                <a:tint val="77000"/>
                <a:shade val="80000"/>
                <a:satMod val="230000"/>
              </a:schemeClr>
            </a:gs>
          </a:gsLst>
          <a:lin ang="5400000" scaled="1"/>
        </a:gradFill>
        <a:ln w="10000" cap="flat" cmpd="sng" algn="ctr">
          <a:solidFill>
            <a:schemeClr val="accent5">
              <a:hueOff val="-419932"/>
              <a:satOff val="22824"/>
              <a:lumOff val="-4216"/>
              <a:alphaOff val="0"/>
            </a:schemeClr>
          </a:solidFill>
          <a:prstDash val="solid"/>
        </a:ln>
        <a:effectLst>
          <a:outerShdw blurRad="76200" dist="50800" dir="5400000" rotWithShape="0">
            <a:srgbClr val="4E3B30">
              <a:alpha val="6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2600" kern="1200" dirty="0" smtClean="0"/>
            <a:t>発行</a:t>
          </a:r>
          <a:endParaRPr kumimoji="1" lang="ja-JP" altLang="en-US" sz="2600" kern="1200" dirty="0"/>
        </a:p>
      </dsp:txBody>
      <dsp:txXfrm rot="-5400000">
        <a:off x="1" y="2017346"/>
        <a:ext cx="1146297" cy="491270"/>
      </dsp:txXfrm>
    </dsp:sp>
    <dsp:sp modelId="{80200D57-FBE5-48B9-ADBA-72FED057FA78}">
      <dsp:nvSpPr>
        <dsp:cNvPr id="0" name=""/>
        <dsp:cNvSpPr/>
      </dsp:nvSpPr>
      <dsp:spPr>
        <a:xfrm rot="5400000">
          <a:off x="4384339" y="-1793844"/>
          <a:ext cx="1064418" cy="7540502"/>
        </a:xfrm>
        <a:prstGeom prst="round2SameRect">
          <a:avLst/>
        </a:prstGeom>
        <a:gradFill rotWithShape="1">
          <a:gsLst>
            <a:gs pos="0">
              <a:schemeClr val="accent4">
                <a:tint val="75000"/>
                <a:shade val="85000"/>
                <a:satMod val="230000"/>
              </a:schemeClr>
            </a:gs>
            <a:gs pos="25000">
              <a:schemeClr val="accent4">
                <a:tint val="90000"/>
                <a:shade val="70000"/>
                <a:satMod val="220000"/>
              </a:schemeClr>
            </a:gs>
            <a:gs pos="50000">
              <a:schemeClr val="accent4">
                <a:tint val="90000"/>
                <a:shade val="58000"/>
                <a:satMod val="225000"/>
              </a:schemeClr>
            </a:gs>
            <a:gs pos="65000">
              <a:schemeClr val="accent4">
                <a:tint val="90000"/>
                <a:shade val="58000"/>
                <a:satMod val="225000"/>
              </a:schemeClr>
            </a:gs>
            <a:gs pos="80000">
              <a:schemeClr val="accent4">
                <a:tint val="90000"/>
                <a:shade val="69000"/>
                <a:satMod val="220000"/>
              </a:schemeClr>
            </a:gs>
            <a:gs pos="100000">
              <a:schemeClr val="accent4">
                <a:tint val="77000"/>
                <a:shade val="80000"/>
                <a:satMod val="230000"/>
              </a:schemeClr>
            </a:gs>
          </a:gsLst>
          <a:lin ang="5400000" scaled="1"/>
        </a:gradFill>
        <a:ln>
          <a:noFill/>
        </a:ln>
        <a:effectLst>
          <a:outerShdw blurRad="76200" dist="50800" dir="5400000" rotWithShape="0">
            <a:srgbClr val="4E3B30">
              <a:alpha val="60000"/>
            </a:srgbClr>
          </a:outerShdw>
        </a:effectLst>
        <a:scene3d>
          <a:camera prst="orthographicFront"/>
          <a:lightRig rig="flat" dir="t"/>
        </a:scene3d>
        <a:sp3d extrusionH="12700" contourW="12700" prstMaterial="matte">
          <a:bevelT w="60000" h="50800"/>
          <a:contourClr>
            <a:schemeClr val="accent4">
              <a:shade val="60000"/>
              <a:satMod val="110000"/>
            </a:schemeClr>
          </a:contourClr>
        </a:sp3d>
      </dsp:spPr>
      <dsp:style>
        <a:lnRef idx="0">
          <a:schemeClr val="accent4"/>
        </a:lnRef>
        <a:fillRef idx="3">
          <a:schemeClr val="accent4"/>
        </a:fillRef>
        <a:effectRef idx="3">
          <a:schemeClr val="accent4"/>
        </a:effectRef>
        <a:fontRef idx="minor">
          <a:schemeClr val="lt1"/>
        </a:fontRef>
      </dsp:style>
      <dsp:txBody>
        <a:bodyPr spcFirstLastPara="0" vert="horz" wrap="square" lIns="170688" tIns="15240" rIns="15240" bIns="15240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kumimoji="1" lang="ja-JP" altLang="en-US" sz="2400" kern="1200" dirty="0" smtClean="0">
              <a:solidFill>
                <a:schemeClr val="bg1"/>
              </a:solidFill>
            </a:rPr>
            <a:t>申込者に「</a:t>
          </a:r>
          <a:r>
            <a:rPr kumimoji="1" lang="en-US" altLang="ja-JP" sz="2400" kern="1200" dirty="0" smtClean="0">
              <a:solidFill>
                <a:schemeClr val="bg1"/>
              </a:solidFill>
            </a:rPr>
            <a:t>taspo</a:t>
          </a:r>
          <a:r>
            <a:rPr kumimoji="1" lang="ja-JP" altLang="en-US" sz="2400" kern="1200" dirty="0" smtClean="0">
              <a:solidFill>
                <a:schemeClr val="bg1"/>
              </a:solidFill>
            </a:rPr>
            <a:t>」を発行</a:t>
          </a:r>
          <a:endParaRPr kumimoji="1" lang="ja-JP" altLang="en-US" sz="2400" kern="1200" dirty="0">
            <a:solidFill>
              <a:schemeClr val="bg1"/>
            </a:solidFill>
          </a:endParaRP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kumimoji="1" lang="ja-JP" altLang="en-US" sz="2400" kern="1200" dirty="0" smtClean="0">
              <a:solidFill>
                <a:schemeClr val="bg1"/>
              </a:solidFill>
            </a:rPr>
            <a:t>簡易書留郵便で郵送</a:t>
          </a:r>
          <a:endParaRPr kumimoji="1" lang="ja-JP" altLang="en-US" sz="2400" kern="1200" dirty="0">
            <a:solidFill>
              <a:schemeClr val="bg1"/>
            </a:solidFill>
          </a:endParaRPr>
        </a:p>
      </dsp:txBody>
      <dsp:txXfrm rot="-5400000">
        <a:off x="1146298" y="1496158"/>
        <a:ext cx="7488541" cy="960496"/>
      </dsp:txXfrm>
    </dsp:sp>
    <dsp:sp modelId="{D26A88EA-86E5-4B2C-9E81-B65904156788}">
      <dsp:nvSpPr>
        <dsp:cNvPr id="0" name=""/>
        <dsp:cNvSpPr/>
      </dsp:nvSpPr>
      <dsp:spPr>
        <a:xfrm rot="5400000">
          <a:off x="-245635" y="3133581"/>
          <a:ext cx="1637567" cy="1146297"/>
        </a:xfrm>
        <a:prstGeom prst="chevron">
          <a:avLst/>
        </a:prstGeom>
        <a:gradFill rotWithShape="0">
          <a:gsLst>
            <a:gs pos="0">
              <a:schemeClr val="accent5">
                <a:hueOff val="-839864"/>
                <a:satOff val="45647"/>
                <a:lumOff val="-8432"/>
                <a:alphaOff val="0"/>
                <a:tint val="75000"/>
                <a:shade val="85000"/>
                <a:satMod val="230000"/>
              </a:schemeClr>
            </a:gs>
            <a:gs pos="25000">
              <a:schemeClr val="accent5">
                <a:hueOff val="-839864"/>
                <a:satOff val="45647"/>
                <a:lumOff val="-8432"/>
                <a:alphaOff val="0"/>
                <a:tint val="90000"/>
                <a:shade val="70000"/>
                <a:satMod val="220000"/>
              </a:schemeClr>
            </a:gs>
            <a:gs pos="50000">
              <a:schemeClr val="accent5">
                <a:hueOff val="-839864"/>
                <a:satOff val="45647"/>
                <a:lumOff val="-8432"/>
                <a:alphaOff val="0"/>
                <a:tint val="90000"/>
                <a:shade val="58000"/>
                <a:satMod val="225000"/>
              </a:schemeClr>
            </a:gs>
            <a:gs pos="65000">
              <a:schemeClr val="accent5">
                <a:hueOff val="-839864"/>
                <a:satOff val="45647"/>
                <a:lumOff val="-8432"/>
                <a:alphaOff val="0"/>
                <a:tint val="90000"/>
                <a:shade val="58000"/>
                <a:satMod val="225000"/>
              </a:schemeClr>
            </a:gs>
            <a:gs pos="80000">
              <a:schemeClr val="accent5">
                <a:hueOff val="-839864"/>
                <a:satOff val="45647"/>
                <a:lumOff val="-8432"/>
                <a:alphaOff val="0"/>
                <a:tint val="90000"/>
                <a:shade val="69000"/>
                <a:satMod val="220000"/>
              </a:schemeClr>
            </a:gs>
            <a:gs pos="100000">
              <a:schemeClr val="accent5">
                <a:hueOff val="-839864"/>
                <a:satOff val="45647"/>
                <a:lumOff val="-8432"/>
                <a:alphaOff val="0"/>
                <a:tint val="77000"/>
                <a:shade val="80000"/>
                <a:satMod val="230000"/>
              </a:schemeClr>
            </a:gs>
          </a:gsLst>
          <a:lin ang="5400000" scaled="1"/>
        </a:gradFill>
        <a:ln w="10000" cap="flat" cmpd="sng" algn="ctr">
          <a:solidFill>
            <a:schemeClr val="accent5">
              <a:hueOff val="-839864"/>
              <a:satOff val="45647"/>
              <a:lumOff val="-8432"/>
              <a:alphaOff val="0"/>
            </a:schemeClr>
          </a:solidFill>
          <a:prstDash val="solid"/>
        </a:ln>
        <a:effectLst>
          <a:outerShdw blurRad="76200" dist="50800" dir="5400000" rotWithShape="0">
            <a:srgbClr val="4E3B30">
              <a:alpha val="6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2600" kern="1200" dirty="0" smtClean="0"/>
            <a:t>購入</a:t>
          </a:r>
          <a:endParaRPr kumimoji="1" lang="ja-JP" altLang="en-US" sz="2600" kern="1200" dirty="0"/>
        </a:p>
      </dsp:txBody>
      <dsp:txXfrm rot="-5400000">
        <a:off x="1" y="3461095"/>
        <a:ext cx="1146297" cy="491270"/>
      </dsp:txXfrm>
    </dsp:sp>
    <dsp:sp modelId="{5E252FDF-5F20-4C34-8840-1DFE665DDBBC}">
      <dsp:nvSpPr>
        <dsp:cNvPr id="0" name=""/>
        <dsp:cNvSpPr/>
      </dsp:nvSpPr>
      <dsp:spPr>
        <a:xfrm rot="5400000">
          <a:off x="4384339" y="-350095"/>
          <a:ext cx="1064418" cy="7540502"/>
        </a:xfrm>
        <a:prstGeom prst="round2SameRect">
          <a:avLst/>
        </a:prstGeom>
        <a:gradFill rotWithShape="1">
          <a:gsLst>
            <a:gs pos="0">
              <a:schemeClr val="accent6">
                <a:tint val="75000"/>
                <a:shade val="85000"/>
                <a:satMod val="230000"/>
              </a:schemeClr>
            </a:gs>
            <a:gs pos="25000">
              <a:schemeClr val="accent6">
                <a:tint val="90000"/>
                <a:shade val="70000"/>
                <a:satMod val="220000"/>
              </a:schemeClr>
            </a:gs>
            <a:gs pos="50000">
              <a:schemeClr val="accent6">
                <a:tint val="90000"/>
                <a:shade val="58000"/>
                <a:satMod val="225000"/>
              </a:schemeClr>
            </a:gs>
            <a:gs pos="65000">
              <a:schemeClr val="accent6">
                <a:tint val="90000"/>
                <a:shade val="58000"/>
                <a:satMod val="225000"/>
              </a:schemeClr>
            </a:gs>
            <a:gs pos="80000">
              <a:schemeClr val="accent6">
                <a:tint val="90000"/>
                <a:shade val="69000"/>
                <a:satMod val="220000"/>
              </a:schemeClr>
            </a:gs>
            <a:gs pos="100000">
              <a:schemeClr val="accent6">
                <a:tint val="77000"/>
                <a:shade val="80000"/>
                <a:satMod val="230000"/>
              </a:schemeClr>
            </a:gs>
          </a:gsLst>
          <a:lin ang="5400000" scaled="1"/>
        </a:gradFill>
        <a:ln>
          <a:noFill/>
        </a:ln>
        <a:effectLst>
          <a:outerShdw blurRad="76200" dist="50800" dir="5400000" rotWithShape="0">
            <a:srgbClr val="4E3B30">
              <a:alpha val="60000"/>
            </a:srgbClr>
          </a:outerShdw>
        </a:effectLst>
        <a:scene3d>
          <a:camera prst="orthographicFront"/>
          <a:lightRig rig="flat" dir="t"/>
        </a:scene3d>
        <a:sp3d extrusionH="12700" contourW="12700" prstMaterial="matte">
          <a:bevelT w="60000" h="50800"/>
          <a:contourClr>
            <a:schemeClr val="accent6">
              <a:shade val="60000"/>
              <a:satMod val="110000"/>
            </a:schemeClr>
          </a:contourClr>
        </a:sp3d>
      </dsp:spPr>
      <dsp:style>
        <a:lnRef idx="0">
          <a:schemeClr val="accent6"/>
        </a:lnRef>
        <a:fillRef idx="3">
          <a:schemeClr val="accent6"/>
        </a:fillRef>
        <a:effectRef idx="3">
          <a:schemeClr val="accent6"/>
        </a:effectRef>
        <a:fontRef idx="minor">
          <a:schemeClr val="lt1"/>
        </a:fontRef>
      </dsp:style>
      <dsp:txBody>
        <a:bodyPr spcFirstLastPara="0" vert="horz" wrap="square" lIns="170688" tIns="15240" rIns="15240" bIns="15240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kumimoji="1" lang="ja-JP" altLang="en-US" sz="2400" kern="1200" dirty="0" smtClean="0">
              <a:solidFill>
                <a:schemeClr val="bg1"/>
              </a:solidFill>
            </a:rPr>
            <a:t>タバコの購入には「</a:t>
          </a:r>
          <a:r>
            <a:rPr kumimoji="1" lang="en-US" altLang="ja-JP" sz="2400" kern="1200" dirty="0" smtClean="0">
              <a:solidFill>
                <a:schemeClr val="bg1"/>
              </a:solidFill>
            </a:rPr>
            <a:t>taspo</a:t>
          </a:r>
          <a:r>
            <a:rPr kumimoji="1" lang="ja-JP" altLang="en-US" sz="2400" kern="1200" dirty="0" smtClean="0">
              <a:solidFill>
                <a:schemeClr val="bg1"/>
              </a:solidFill>
            </a:rPr>
            <a:t>」が必要</a:t>
          </a:r>
          <a:endParaRPr kumimoji="1" lang="ja-JP" altLang="en-US" sz="2400" kern="1200" dirty="0">
            <a:solidFill>
              <a:schemeClr val="bg1"/>
            </a:solidFill>
          </a:endParaRP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kumimoji="1" lang="ja-JP" altLang="en-US" sz="2400" kern="1200" dirty="0" smtClean="0">
              <a:solidFill>
                <a:schemeClr val="bg1"/>
              </a:solidFill>
            </a:rPr>
            <a:t>「</a:t>
          </a:r>
          <a:r>
            <a:rPr kumimoji="1" lang="en-US" altLang="ja-JP" sz="2400" kern="1200" dirty="0" smtClean="0">
              <a:solidFill>
                <a:schemeClr val="bg1"/>
              </a:solidFill>
            </a:rPr>
            <a:t>taspo</a:t>
          </a:r>
          <a:r>
            <a:rPr kumimoji="1" lang="ja-JP" altLang="en-US" sz="2400" kern="1200" dirty="0" smtClean="0">
              <a:solidFill>
                <a:schemeClr val="bg1"/>
              </a:solidFill>
            </a:rPr>
            <a:t>」は電子マネーとしても利用できる</a:t>
          </a:r>
          <a:endParaRPr kumimoji="1" lang="ja-JP" altLang="en-US" sz="2400" kern="1200" dirty="0">
            <a:solidFill>
              <a:schemeClr val="bg1"/>
            </a:solidFill>
          </a:endParaRPr>
        </a:p>
      </dsp:txBody>
      <dsp:txXfrm rot="-5400000">
        <a:off x="1146298" y="2939907"/>
        <a:ext cx="7488541" cy="96049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直線コネクタ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9" name="タイトル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9" name="サブタイトル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ja-JP" altLang="en-US" smtClean="0"/>
              <a:t>マスター サブタイトルの書式設定</a:t>
            </a:r>
            <a:endParaRPr kumimoji="0" lang="en-US"/>
          </a:p>
        </p:txBody>
      </p:sp>
      <p:sp>
        <p:nvSpPr>
          <p:cNvPr id="16" name="日付プレースホルダー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A5FD3-BB53-43CE-9A4C-B0BFCA6869A4}" type="datetimeFigureOut">
              <a:rPr kumimoji="1" lang="ja-JP" altLang="en-US" smtClean="0"/>
              <a:t>2011/1/28</a:t>
            </a:fld>
            <a:endParaRPr kumimoji="1" lang="ja-JP" altLang="en-US" dirty="0"/>
          </a:p>
        </p:txBody>
      </p:sp>
      <p:sp>
        <p:nvSpPr>
          <p:cNvPr id="2" name="フッター プレースホルダー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15" name="スライド番号プレースホルダー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5393DDD-40A1-4ED6-B890-1641BA356D26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A5FD3-BB53-43CE-9A4C-B0BFCA6869A4}" type="datetimeFigureOut">
              <a:rPr kumimoji="1" lang="ja-JP" altLang="en-US" smtClean="0"/>
              <a:t>2011/1/28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93DDD-40A1-4ED6-B890-1641BA356D26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A5FD3-BB53-43CE-9A4C-B0BFCA6869A4}" type="datetimeFigureOut">
              <a:rPr kumimoji="1" lang="ja-JP" altLang="en-US" smtClean="0"/>
              <a:t>2011/1/28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93DDD-40A1-4ED6-B890-1641BA356D26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タイトル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27" name="コンテンツ プレースホルダー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25" name="日付プレースホルダー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A5FD3-BB53-43CE-9A4C-B0BFCA6869A4}" type="datetimeFigureOut">
              <a:rPr kumimoji="1" lang="ja-JP" altLang="en-US" smtClean="0"/>
              <a:t>2011/1/28</a:t>
            </a:fld>
            <a:endParaRPr kumimoji="1" lang="ja-JP" altLang="en-US" dirty="0"/>
          </a:p>
        </p:txBody>
      </p:sp>
      <p:sp>
        <p:nvSpPr>
          <p:cNvPr id="19" name="フッター プレースホルダー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kumimoji="1" lang="ja-JP" altLang="en-US" dirty="0"/>
          </a:p>
        </p:txBody>
      </p:sp>
      <p:sp>
        <p:nvSpPr>
          <p:cNvPr id="16" name="スライド番号プレースホルダー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5393DDD-40A1-4ED6-B890-1641BA356D26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直線コネクタ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6" name="テキスト プレースホルダー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</p:txBody>
      </p:sp>
      <p:sp>
        <p:nvSpPr>
          <p:cNvPr id="19" name="日付プレースホルダー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A5FD3-BB53-43CE-9A4C-B0BFCA6869A4}" type="datetimeFigureOut">
              <a:rPr kumimoji="1" lang="ja-JP" altLang="en-US" smtClean="0"/>
              <a:t>2011/1/28</a:t>
            </a:fld>
            <a:endParaRPr kumimoji="1" lang="ja-JP" altLang="en-US" dirty="0"/>
          </a:p>
        </p:txBody>
      </p:sp>
      <p:sp>
        <p:nvSpPr>
          <p:cNvPr id="11" name="フッター プレースホルダー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16" name="スライド番号プレースホルダー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93DDD-40A1-4ED6-B890-1641BA356D26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  <p:sp>
        <p:nvSpPr>
          <p:cNvPr id="8" name="タイトル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タイトル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14" name="コンテンツ プレースホルダー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13" name="コンテンツ プレースホルダー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21" name="日付プレースホルダー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A5FD3-BB53-43CE-9A4C-B0BFCA6869A4}" type="datetimeFigureOut">
              <a:rPr kumimoji="1" lang="ja-JP" altLang="en-US" smtClean="0"/>
              <a:t>2011/1/28</a:t>
            </a:fld>
            <a:endParaRPr kumimoji="1" lang="ja-JP" altLang="en-US" dirty="0"/>
          </a:p>
        </p:txBody>
      </p:sp>
      <p:sp>
        <p:nvSpPr>
          <p:cNvPr id="10" name="フッター プレースホルダー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31" name="スライド番号プレースホルダー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93DDD-40A1-4ED6-B890-1641BA356D26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タイトル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13" name="テキスト プレースホルダー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</p:txBody>
      </p:sp>
      <p:sp>
        <p:nvSpPr>
          <p:cNvPr id="25" name="テキスト プレースホルダー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28" name="コンテンツ プレースホルダー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10" name="日付プレースホルダー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A5FD3-BB53-43CE-9A4C-B0BFCA6869A4}" type="datetimeFigureOut">
              <a:rPr kumimoji="1" lang="ja-JP" altLang="en-US" smtClean="0"/>
              <a:t>2011/1/28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85393DDD-40A1-4ED6-B890-1641BA356D26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  <p:sp>
        <p:nvSpPr>
          <p:cNvPr id="11" name="直線コネクタ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タイトル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12" name="日付プレースホルダー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A5FD3-BB53-43CE-9A4C-B0BFCA6869A4}" type="datetimeFigureOut">
              <a:rPr kumimoji="1" lang="ja-JP" altLang="en-US" smtClean="0"/>
              <a:t>2011/1/28</a:t>
            </a:fld>
            <a:endParaRPr kumimoji="1" lang="ja-JP" altLang="en-US" dirty="0"/>
          </a:p>
        </p:txBody>
      </p:sp>
      <p:sp>
        <p:nvSpPr>
          <p:cNvPr id="21" name="フッター プレースホルダー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93DDD-40A1-4ED6-B890-1641BA356D26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A5FD3-BB53-43CE-9A4C-B0BFCA6869A4}" type="datetimeFigureOut">
              <a:rPr kumimoji="1" lang="ja-JP" altLang="en-US" smtClean="0"/>
              <a:t>2011/1/28</a:t>
            </a:fld>
            <a:endParaRPr kumimoji="1" lang="ja-JP" altLang="en-US" dirty="0"/>
          </a:p>
        </p:txBody>
      </p:sp>
      <p:sp>
        <p:nvSpPr>
          <p:cNvPr id="24" name="フッター プレースホルダー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93DDD-40A1-4ED6-B890-1641BA356D26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直線コネクタ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2" name="タイトル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26" name="テキスト プレースホルダー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</p:txBody>
      </p:sp>
      <p:sp>
        <p:nvSpPr>
          <p:cNvPr id="14" name="コンテンツ プレースホルダー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25" name="日付プレースホルダー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A5FD3-BB53-43CE-9A4C-B0BFCA6869A4}" type="datetimeFigureOut">
              <a:rPr kumimoji="1" lang="ja-JP" altLang="en-US" smtClean="0"/>
              <a:t>2011/1/28</a:t>
            </a:fld>
            <a:endParaRPr kumimoji="1" lang="ja-JP" altLang="en-US" dirty="0"/>
          </a:p>
        </p:txBody>
      </p:sp>
      <p:sp>
        <p:nvSpPr>
          <p:cNvPr id="29" name="フッター プレースホルダー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93DDD-40A1-4ED6-B890-1641BA356D26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図プレースホルダー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ja-JP" altLang="en-US" dirty="0" smtClean="0"/>
              <a:t>アイコンをクリックして図を追加</a:t>
            </a:r>
            <a:endParaRPr kumimoji="0" lang="en-US" dirty="0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A5FD3-BB53-43CE-9A4C-B0BFCA6869A4}" type="datetimeFigureOut">
              <a:rPr kumimoji="1" lang="ja-JP" altLang="en-US" smtClean="0"/>
              <a:t>2011/1/28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31" name="スライド番号プレースホルダー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93DDD-40A1-4ED6-B890-1641BA356D26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  <p:sp>
        <p:nvSpPr>
          <p:cNvPr id="17" name="タイトル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26" name="テキスト プレースホルダー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直線コネクタ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8" name="テキスト プレースホルダー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  <a:p>
            <a:pPr lvl="1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2 </a:t>
            </a:r>
            <a:r>
              <a:rPr kumimoji="0" lang="ja-JP" altLang="en-US" smtClean="0"/>
              <a:t>レベル</a:t>
            </a:r>
          </a:p>
          <a:p>
            <a:pPr lvl="2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3 </a:t>
            </a:r>
            <a:r>
              <a:rPr kumimoji="0" lang="ja-JP" altLang="en-US" smtClean="0"/>
              <a:t>レベル</a:t>
            </a:r>
          </a:p>
          <a:p>
            <a:pPr lvl="3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4 </a:t>
            </a:r>
            <a:r>
              <a:rPr kumimoji="0" lang="ja-JP" altLang="en-US" smtClean="0"/>
              <a:t>レベル</a:t>
            </a:r>
          </a:p>
          <a:p>
            <a:pPr lvl="4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5 </a:t>
            </a:r>
            <a:r>
              <a:rPr kumimoji="0" lang="ja-JP" altLang="en-US" smtClean="0"/>
              <a:t>レベル</a:t>
            </a:r>
            <a:endParaRPr kumimoji="0" lang="en-US"/>
          </a:p>
        </p:txBody>
      </p:sp>
      <p:sp>
        <p:nvSpPr>
          <p:cNvPr id="11" name="日付プレースホルダー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B5BA5FD3-BB53-43CE-9A4C-B0BFCA6869A4}" type="datetimeFigureOut">
              <a:rPr kumimoji="1" lang="ja-JP" altLang="en-US" smtClean="0"/>
              <a:t>2011/1/28</a:t>
            </a:fld>
            <a:endParaRPr kumimoji="1" lang="ja-JP" altLang="en-US" dirty="0"/>
          </a:p>
        </p:txBody>
      </p:sp>
      <p:sp>
        <p:nvSpPr>
          <p:cNvPr id="28" name="フッター プレースホルダー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kumimoji="1" lang="ja-JP" alt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85393DDD-40A1-4ED6-B890-1641BA356D26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  <p:sp>
        <p:nvSpPr>
          <p:cNvPr id="10" name="タイトル プレースホルダー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9" name="直線コネクタ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2" name="直線コネクタ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1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1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1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1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1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1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1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1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1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1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ja-JP" altLang="en-US" dirty="0" smtClean="0"/>
              <a:t>タバコと健康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kumimoji="1" lang="ja-JP" altLang="en-US" dirty="0" smtClean="0"/>
              <a:t>喫煙の現状と対策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0185475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発表の趣旨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en-US" altLang="ja-JP" dirty="0" smtClean="0"/>
          </a:p>
          <a:p>
            <a:pPr>
              <a:buFont typeface="Wingdings" pitchFamily="2" charset="2"/>
              <a:buChar char="n"/>
            </a:pPr>
            <a:r>
              <a:rPr kumimoji="1" lang="ja-JP" altLang="en-US" dirty="0" smtClean="0"/>
              <a:t>タバコの有害性</a:t>
            </a:r>
            <a:endParaRPr kumimoji="1" lang="en-US" altLang="ja-JP" dirty="0" smtClean="0"/>
          </a:p>
          <a:p>
            <a:endParaRPr lang="en-US" altLang="ja-JP" dirty="0"/>
          </a:p>
          <a:p>
            <a:pPr>
              <a:buFont typeface="Wingdings" pitchFamily="2" charset="2"/>
              <a:buChar char="n"/>
            </a:pPr>
            <a:r>
              <a:rPr kumimoji="1" lang="ja-JP" altLang="en-US" dirty="0" smtClean="0"/>
              <a:t>最近の喫煙者数の年次推移</a:t>
            </a:r>
            <a:endParaRPr kumimoji="1" lang="en-US" altLang="ja-JP" dirty="0" smtClean="0"/>
          </a:p>
          <a:p>
            <a:endParaRPr lang="en-US" altLang="ja-JP" dirty="0"/>
          </a:p>
          <a:p>
            <a:pPr>
              <a:buFont typeface="Wingdings" pitchFamily="2" charset="2"/>
              <a:buChar char="n"/>
            </a:pPr>
            <a:r>
              <a:rPr kumimoji="1" lang="ja-JP" altLang="en-US" dirty="0" smtClean="0"/>
              <a:t>未成年者の喫煙対策</a:t>
            </a:r>
            <a:endParaRPr kumimoji="1" lang="ja-JP" altLang="en-US" dirty="0"/>
          </a:p>
        </p:txBody>
      </p:sp>
      <p:pic>
        <p:nvPicPr>
          <p:cNvPr id="1033" name="Picture 9" descr="C:\Users\相澤裕介\AppData\Local\Microsoft\Windows\Temporary Internet Files\Content.IE5\690393FR\MC900149992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192" y="3899812"/>
            <a:ext cx="2386507" cy="26068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00308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タバコに含まれる主な有害成分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04800" y="1554162"/>
            <a:ext cx="8686800" cy="5115198"/>
          </a:xfrm>
        </p:spPr>
        <p:txBody>
          <a:bodyPr>
            <a:normAutofit fontScale="85000" lnSpcReduction="20000"/>
          </a:bodyPr>
          <a:lstStyle/>
          <a:p>
            <a:pPr>
              <a:buSzPct val="100000"/>
              <a:buFont typeface="Wingdings" pitchFamily="2" charset="2"/>
              <a:buChar char="n"/>
            </a:pPr>
            <a:r>
              <a:rPr kumimoji="1" lang="ja-JP" altLang="en-US" sz="3700" spc="-300" dirty="0" smtClean="0">
                <a:latin typeface="+mj-ea"/>
                <a:ea typeface="+mj-ea"/>
              </a:rPr>
              <a:t>ター</a:t>
            </a:r>
            <a:r>
              <a:rPr kumimoji="1" lang="ja-JP" altLang="en-US" sz="3700" dirty="0" smtClean="0">
                <a:latin typeface="+mj-ea"/>
                <a:ea typeface="+mj-ea"/>
              </a:rPr>
              <a:t>ル</a:t>
            </a:r>
            <a:endParaRPr kumimoji="1" lang="en-US" altLang="ja-JP" sz="3700" dirty="0" smtClean="0">
              <a:latin typeface="+mj-ea"/>
              <a:ea typeface="+mj-ea"/>
            </a:endParaRPr>
          </a:p>
          <a:p>
            <a:pPr lvl="1">
              <a:buFont typeface="Wingdings" pitchFamily="2" charset="2"/>
              <a:buChar char="l"/>
            </a:pPr>
            <a:r>
              <a:rPr lang="ja-JP" altLang="en-US" dirty="0" smtClean="0"/>
              <a:t>多くの</a:t>
            </a:r>
            <a:r>
              <a:rPr lang="ja-JP" altLang="en-US" u="sng" dirty="0" smtClean="0">
                <a:solidFill>
                  <a:srgbClr val="FF0000"/>
                </a:solidFill>
              </a:rPr>
              <a:t>発がん性物質</a:t>
            </a:r>
            <a:r>
              <a:rPr lang="ja-JP" altLang="en-US" dirty="0" smtClean="0"/>
              <a:t>を含む（ヤニ）</a:t>
            </a:r>
            <a:endParaRPr lang="en-US" altLang="ja-JP" dirty="0" smtClean="0"/>
          </a:p>
          <a:p>
            <a:endParaRPr kumimoji="1" lang="en-US" altLang="ja-JP" dirty="0"/>
          </a:p>
          <a:p>
            <a:pPr>
              <a:buSzPct val="100000"/>
              <a:buFont typeface="Wingdings" pitchFamily="2" charset="2"/>
              <a:buChar char="n"/>
            </a:pPr>
            <a:r>
              <a:rPr lang="ja-JP" altLang="en-US" sz="3700" spc="-300" dirty="0" smtClean="0">
                <a:latin typeface="+mj-ea"/>
                <a:ea typeface="+mj-ea"/>
              </a:rPr>
              <a:t>ニコチ</a:t>
            </a:r>
            <a:r>
              <a:rPr lang="ja-JP" altLang="en-US" sz="3700" dirty="0" smtClean="0">
                <a:latin typeface="+mj-ea"/>
                <a:ea typeface="+mj-ea"/>
              </a:rPr>
              <a:t>ン</a:t>
            </a:r>
            <a:endParaRPr lang="en-US" altLang="ja-JP" sz="3700" dirty="0" smtClean="0">
              <a:latin typeface="+mj-ea"/>
              <a:ea typeface="+mj-ea"/>
            </a:endParaRPr>
          </a:p>
          <a:p>
            <a:pPr lvl="1">
              <a:buFont typeface="Wingdings" pitchFamily="2" charset="2"/>
              <a:buChar char="l"/>
            </a:pPr>
            <a:r>
              <a:rPr kumimoji="1" lang="ja-JP" altLang="en-US" dirty="0"/>
              <a:t>血管</a:t>
            </a:r>
            <a:r>
              <a:rPr kumimoji="1" lang="ja-JP" altLang="en-US" dirty="0" smtClean="0"/>
              <a:t>を収縮させ、心臓に負担を与える</a:t>
            </a:r>
            <a:endParaRPr kumimoji="1" lang="en-US" altLang="ja-JP" dirty="0" smtClean="0"/>
          </a:p>
          <a:p>
            <a:pPr lvl="1">
              <a:buFont typeface="Wingdings" pitchFamily="2" charset="2"/>
              <a:buChar char="l"/>
            </a:pPr>
            <a:r>
              <a:rPr lang="ja-JP" altLang="en-US" dirty="0"/>
              <a:t>中毒性が</a:t>
            </a:r>
            <a:r>
              <a:rPr lang="ja-JP" altLang="en-US" dirty="0" smtClean="0"/>
              <a:t>ある</a:t>
            </a:r>
            <a:endParaRPr lang="en-US" altLang="ja-JP" dirty="0" smtClean="0"/>
          </a:p>
          <a:p>
            <a:endParaRPr kumimoji="1" lang="en-US" altLang="ja-JP" dirty="0"/>
          </a:p>
          <a:p>
            <a:pPr>
              <a:buSzPct val="100000"/>
              <a:buFont typeface="Wingdings" pitchFamily="2" charset="2"/>
              <a:buChar char="n"/>
            </a:pPr>
            <a:r>
              <a:rPr lang="ja-JP" altLang="en-US" sz="3700" dirty="0" smtClean="0">
                <a:latin typeface="+mj-ea"/>
                <a:ea typeface="+mj-ea"/>
              </a:rPr>
              <a:t>一酸化炭素</a:t>
            </a:r>
            <a:endParaRPr lang="en-US" altLang="ja-JP" sz="3700" dirty="0" smtClean="0">
              <a:latin typeface="+mj-ea"/>
              <a:ea typeface="+mj-ea"/>
            </a:endParaRPr>
          </a:p>
          <a:p>
            <a:pPr lvl="1">
              <a:buFont typeface="Wingdings" pitchFamily="2" charset="2"/>
              <a:buChar char="l"/>
            </a:pPr>
            <a:r>
              <a:rPr kumimoji="1" lang="ja-JP" altLang="en-US" dirty="0"/>
              <a:t>酸素</a:t>
            </a:r>
            <a:r>
              <a:rPr kumimoji="1" lang="ja-JP" altLang="en-US" dirty="0" smtClean="0"/>
              <a:t>の運搬を妨げる物質</a:t>
            </a:r>
            <a:endParaRPr kumimoji="1" lang="en-US" altLang="ja-JP" dirty="0" smtClean="0"/>
          </a:p>
          <a:p>
            <a:pPr lvl="1">
              <a:buFont typeface="Wingdings" pitchFamily="2" charset="2"/>
              <a:buChar char="l"/>
            </a:pPr>
            <a:r>
              <a:rPr lang="ja-JP" altLang="en-US" dirty="0"/>
              <a:t>心臓</a:t>
            </a:r>
            <a:r>
              <a:rPr lang="ja-JP" altLang="en-US" dirty="0" smtClean="0"/>
              <a:t>に負担をかけ、動脈硬化の原因にもなる</a:t>
            </a:r>
            <a:endParaRPr lang="en-US" altLang="ja-JP" dirty="0" smtClean="0"/>
          </a:p>
          <a:p>
            <a:endParaRPr kumimoji="1" lang="en-US" altLang="ja-JP" dirty="0"/>
          </a:p>
          <a:p>
            <a:pPr marL="0" indent="0" algn="r">
              <a:buNone/>
            </a:pPr>
            <a:r>
              <a:rPr lang="en-US" altLang="ja-JP" sz="2300" dirty="0" smtClean="0"/>
              <a:t>※</a:t>
            </a:r>
            <a:r>
              <a:rPr lang="ja-JP" altLang="en-US" sz="2300" dirty="0" smtClean="0"/>
              <a:t>タバコには、上記の他にも多くの有害物質が含まれています。</a:t>
            </a:r>
            <a:endParaRPr kumimoji="1" lang="ja-JP" altLang="en-US" sz="2300" dirty="0"/>
          </a:p>
        </p:txBody>
      </p:sp>
    </p:spTree>
    <p:extLst>
      <p:ext uri="{BB962C8B-B14F-4D97-AF65-F5344CB8AC3E}">
        <p14:creationId xmlns:p14="http://schemas.microsoft.com/office/powerpoint/2010/main" val="42740765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喫煙習慣者の年次推移</a:t>
            </a:r>
            <a:endParaRPr kumimoji="1" lang="ja-JP" altLang="en-US" dirty="0"/>
          </a:p>
        </p:txBody>
      </p:sp>
      <p:graphicFrame>
        <p:nvGraphicFramePr>
          <p:cNvPr id="4" name="コンテンツ プレースホルダー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63804998"/>
              </p:ext>
            </p:extLst>
          </p:nvPr>
        </p:nvGraphicFramePr>
        <p:xfrm>
          <a:off x="304800" y="1554163"/>
          <a:ext cx="8686797" cy="4611140"/>
        </p:xfrm>
        <a:graphic>
          <a:graphicData uri="http://schemas.openxmlformats.org/drawingml/2006/table">
            <a:tbl>
              <a:tblPr firstRow="1" firstCol="1" bandRow="1">
                <a:tableStyleId>{FABFCF23-3B69-468F-B69F-88F6DE6A72F2}</a:tableStyleId>
              </a:tblPr>
              <a:tblGrid>
                <a:gridCol w="1240971"/>
                <a:gridCol w="1240971"/>
                <a:gridCol w="1240971"/>
                <a:gridCol w="1240971"/>
                <a:gridCol w="1240971"/>
                <a:gridCol w="1240971"/>
                <a:gridCol w="1240971"/>
              </a:tblGrid>
              <a:tr h="1152785">
                <a:tc>
                  <a:txBody>
                    <a:bodyPr/>
                    <a:lstStyle/>
                    <a:p>
                      <a:pPr algn="ctr"/>
                      <a:endParaRPr kumimoji="1" lang="ja-JP" altLang="en-US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04</a:t>
                      </a:r>
                      <a:r>
                        <a:rPr kumimoji="1" lang="ja-JP" altLang="en-US" dirty="0" smtClean="0"/>
                        <a:t>年</a:t>
                      </a:r>
                      <a:endParaRPr kumimoji="1" lang="ja-JP" altLang="en-US" dirty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05</a:t>
                      </a:r>
                      <a:r>
                        <a:rPr kumimoji="1" lang="ja-JP" altLang="en-US" dirty="0" smtClean="0"/>
                        <a:t>年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06</a:t>
                      </a:r>
                      <a:r>
                        <a:rPr kumimoji="1" lang="ja-JP" altLang="en-US" dirty="0" smtClean="0"/>
                        <a:t>年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07</a:t>
                      </a:r>
                      <a:r>
                        <a:rPr kumimoji="1" lang="ja-JP" altLang="en-US" dirty="0" smtClean="0"/>
                        <a:t>年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08</a:t>
                      </a:r>
                      <a:r>
                        <a:rPr kumimoji="1" lang="ja-JP" altLang="en-US" dirty="0" smtClean="0"/>
                        <a:t>年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09</a:t>
                      </a:r>
                      <a:r>
                        <a:rPr kumimoji="1" lang="ja-JP" altLang="en-US" dirty="0" smtClean="0"/>
                        <a:t>年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5278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solidFill>
                            <a:schemeClr val="bg1"/>
                          </a:solidFill>
                        </a:rPr>
                        <a:t>男性</a:t>
                      </a:r>
                      <a:endParaRPr kumimoji="1" lang="ja-JP" altLang="en-US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43.3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39.3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39.9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39.4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36.8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38.2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5278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solidFill>
                            <a:schemeClr val="bg1"/>
                          </a:solidFill>
                        </a:rPr>
                        <a:t>女性</a:t>
                      </a:r>
                      <a:endParaRPr kumimoji="1" lang="ja-JP" altLang="en-US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12.0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11.3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10.0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11.0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9.1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10.9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5278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solidFill>
                            <a:schemeClr val="bg1"/>
                          </a:solidFill>
                        </a:rPr>
                        <a:t>全体</a:t>
                      </a:r>
                      <a:endParaRPr kumimoji="1" lang="ja-JP" altLang="en-US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26.4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24.2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23.8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24.1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21.8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23.4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  <p:sp>
        <p:nvSpPr>
          <p:cNvPr id="3" name="テキスト ボックス 2"/>
          <p:cNvSpPr txBox="1"/>
          <p:nvPr/>
        </p:nvSpPr>
        <p:spPr>
          <a:xfrm>
            <a:off x="5148064" y="6373145"/>
            <a:ext cx="381642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>
                <a:latin typeface="ＭＳ Ｐゴシック" pitchFamily="50" charset="-128"/>
                <a:ea typeface="ＭＳ Ｐゴシック" pitchFamily="50" charset="-128"/>
              </a:rPr>
              <a:t>出典：</a:t>
            </a:r>
            <a:r>
              <a:rPr lang="ja-JP" altLang="en-US" sz="1400" dirty="0" smtClean="0">
                <a:latin typeface="ＭＳ Ｐゴシック" pitchFamily="50" charset="-128"/>
                <a:ea typeface="ＭＳ Ｐゴシック" pitchFamily="50" charset="-128"/>
              </a:rPr>
              <a:t>平成</a:t>
            </a:r>
            <a:r>
              <a:rPr lang="en-US" altLang="ja-JP" sz="1400" dirty="0" smtClean="0">
                <a:latin typeface="ＭＳ Ｐゴシック" pitchFamily="50" charset="-128"/>
                <a:ea typeface="ＭＳ Ｐゴシック" pitchFamily="50" charset="-128"/>
              </a:rPr>
              <a:t>21</a:t>
            </a:r>
            <a:r>
              <a:rPr lang="ja-JP" altLang="en-US" sz="1400" dirty="0" smtClean="0">
                <a:latin typeface="ＭＳ Ｐゴシック" pitchFamily="50" charset="-128"/>
                <a:ea typeface="ＭＳ Ｐゴシック" pitchFamily="50" charset="-128"/>
              </a:rPr>
              <a:t>年</a:t>
            </a:r>
            <a:r>
              <a:rPr lang="ja-JP" altLang="en-US" sz="1400" dirty="0">
                <a:latin typeface="ＭＳ Ｐゴシック" pitchFamily="50" charset="-128"/>
                <a:ea typeface="ＭＳ Ｐゴシック" pitchFamily="50" charset="-128"/>
              </a:rPr>
              <a:t>国民健康・栄養調査結果の概要</a:t>
            </a:r>
            <a:endParaRPr kumimoji="1" lang="ja-JP" altLang="en-US" sz="1400" dirty="0">
              <a:latin typeface="ＭＳ Ｐゴシック" pitchFamily="50" charset="-128"/>
              <a:ea typeface="ＭＳ Ｐゴシック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710471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喫煙習慣者の年次推移</a:t>
            </a:r>
            <a:endParaRPr kumimoji="1" lang="ja-JP" altLang="en-US" dirty="0"/>
          </a:p>
        </p:txBody>
      </p:sp>
      <p:graphicFrame>
        <p:nvGraphicFramePr>
          <p:cNvPr id="4" name="コンテンツ プレースホルダー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64718307"/>
              </p:ext>
            </p:extLst>
          </p:nvPr>
        </p:nvGraphicFramePr>
        <p:xfrm>
          <a:off x="304800" y="1554163"/>
          <a:ext cx="868680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425896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成人識別たばこ自動販売機</a:t>
            </a:r>
            <a:endParaRPr kumimoji="1" lang="ja-JP" altLang="en-US" dirty="0"/>
          </a:p>
        </p:txBody>
      </p:sp>
      <p:graphicFrame>
        <p:nvGraphicFramePr>
          <p:cNvPr id="4" name="コンテンツ プレースホルダー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25460008"/>
              </p:ext>
            </p:extLst>
          </p:nvPr>
        </p:nvGraphicFramePr>
        <p:xfrm>
          <a:off x="304800" y="1554163"/>
          <a:ext cx="8686800" cy="4525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69648230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トラベル">
  <a:themeElements>
    <a:clrScheme name="トラベル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トラベル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トラベル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60</TotalTime>
  <Words>237</Words>
  <Application>Microsoft Office PowerPoint</Application>
  <PresentationFormat>画面に合わせる (4:3)</PresentationFormat>
  <Paragraphs>63</Paragraphs>
  <Slides>6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6</vt:i4>
      </vt:variant>
    </vt:vector>
  </HeadingPairs>
  <TitlesOfParts>
    <vt:vector size="7" baseType="lpstr">
      <vt:lpstr>トラベル</vt:lpstr>
      <vt:lpstr>タバコと健康</vt:lpstr>
      <vt:lpstr>発表の趣旨</vt:lpstr>
      <vt:lpstr>タバコに含まれる主な有害成分</vt:lpstr>
      <vt:lpstr>喫煙習慣者の年次推移</vt:lpstr>
      <vt:lpstr>喫煙習慣者の年次推移</vt:lpstr>
      <vt:lpstr>成人識別たばこ自動販売機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タバコと健康</dc:title>
  <dc:creator>相澤裕介</dc:creator>
  <cp:lastModifiedBy>相澤裕介</cp:lastModifiedBy>
  <cp:revision>46</cp:revision>
  <dcterms:created xsi:type="dcterms:W3CDTF">2010-12-30T14:13:30Z</dcterms:created>
  <dcterms:modified xsi:type="dcterms:W3CDTF">2011-01-28T14:03:38Z</dcterms:modified>
</cp:coreProperties>
</file>