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事故発生件数</c:v>
                </c:pt>
              </c:strCache>
            </c:strRef>
          </c:tx>
          <c:spPr>
            <a:ln w="25400"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Sheet1!$B$2:$B$56</c:f>
              <c:numCache>
                <c:formatCode>General</c:formatCode>
                <c:ptCount val="55"/>
                <c:pt idx="0">
                  <c:v>93981</c:v>
                </c:pt>
                <c:pt idx="1">
                  <c:v>122691</c:v>
                </c:pt>
                <c:pt idx="2">
                  <c:v>146833</c:v>
                </c:pt>
                <c:pt idx="3">
                  <c:v>168799</c:v>
                </c:pt>
                <c:pt idx="4">
                  <c:v>201292</c:v>
                </c:pt>
                <c:pt idx="5">
                  <c:v>449917</c:v>
                </c:pt>
                <c:pt idx="6">
                  <c:v>493693</c:v>
                </c:pt>
                <c:pt idx="7">
                  <c:v>479825</c:v>
                </c:pt>
                <c:pt idx="8">
                  <c:v>531966</c:v>
                </c:pt>
                <c:pt idx="9">
                  <c:v>557183</c:v>
                </c:pt>
                <c:pt idx="10">
                  <c:v>567286</c:v>
                </c:pt>
                <c:pt idx="11">
                  <c:v>425944</c:v>
                </c:pt>
                <c:pt idx="12">
                  <c:v>521481</c:v>
                </c:pt>
                <c:pt idx="13">
                  <c:v>635056</c:v>
                </c:pt>
                <c:pt idx="14">
                  <c:v>720880</c:v>
                </c:pt>
                <c:pt idx="15">
                  <c:v>718080</c:v>
                </c:pt>
                <c:pt idx="16">
                  <c:v>700290</c:v>
                </c:pt>
                <c:pt idx="17">
                  <c:v>659283</c:v>
                </c:pt>
                <c:pt idx="18">
                  <c:v>586713</c:v>
                </c:pt>
                <c:pt idx="19">
                  <c:v>490452</c:v>
                </c:pt>
                <c:pt idx="20">
                  <c:v>472938</c:v>
                </c:pt>
                <c:pt idx="21">
                  <c:v>471041</c:v>
                </c:pt>
                <c:pt idx="22">
                  <c:v>460649</c:v>
                </c:pt>
                <c:pt idx="23">
                  <c:v>464037</c:v>
                </c:pt>
                <c:pt idx="24">
                  <c:v>471573</c:v>
                </c:pt>
                <c:pt idx="25">
                  <c:v>476677</c:v>
                </c:pt>
                <c:pt idx="26">
                  <c:v>485578</c:v>
                </c:pt>
                <c:pt idx="27">
                  <c:v>502261</c:v>
                </c:pt>
                <c:pt idx="28">
                  <c:v>526362</c:v>
                </c:pt>
                <c:pt idx="29">
                  <c:v>518642</c:v>
                </c:pt>
                <c:pt idx="30">
                  <c:v>552788</c:v>
                </c:pt>
                <c:pt idx="31">
                  <c:v>579190</c:v>
                </c:pt>
                <c:pt idx="32">
                  <c:v>590723</c:v>
                </c:pt>
                <c:pt idx="33">
                  <c:v>614481</c:v>
                </c:pt>
                <c:pt idx="34">
                  <c:v>661363</c:v>
                </c:pt>
                <c:pt idx="35">
                  <c:v>643097</c:v>
                </c:pt>
                <c:pt idx="36">
                  <c:v>662388</c:v>
                </c:pt>
                <c:pt idx="37">
                  <c:v>695345</c:v>
                </c:pt>
                <c:pt idx="38">
                  <c:v>724675</c:v>
                </c:pt>
                <c:pt idx="39">
                  <c:v>729457</c:v>
                </c:pt>
                <c:pt idx="40">
                  <c:v>761789</c:v>
                </c:pt>
                <c:pt idx="41">
                  <c:v>771084</c:v>
                </c:pt>
                <c:pt idx="42">
                  <c:v>780399</c:v>
                </c:pt>
                <c:pt idx="43">
                  <c:v>803878</c:v>
                </c:pt>
                <c:pt idx="44">
                  <c:v>850363</c:v>
                </c:pt>
                <c:pt idx="45">
                  <c:v>931934</c:v>
                </c:pt>
                <c:pt idx="46">
                  <c:v>947169</c:v>
                </c:pt>
                <c:pt idx="47">
                  <c:v>936721</c:v>
                </c:pt>
                <c:pt idx="48">
                  <c:v>947993</c:v>
                </c:pt>
                <c:pt idx="49">
                  <c:v>952191</c:v>
                </c:pt>
                <c:pt idx="50">
                  <c:v>933828</c:v>
                </c:pt>
                <c:pt idx="51">
                  <c:v>886864</c:v>
                </c:pt>
                <c:pt idx="52">
                  <c:v>832454</c:v>
                </c:pt>
                <c:pt idx="53">
                  <c:v>766147</c:v>
                </c:pt>
                <c:pt idx="54">
                  <c:v>736688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死傷者数</c:v>
                </c:pt>
              </c:strCache>
            </c:strRef>
          </c:tx>
          <c:spPr>
            <a:ln>
              <a:solidFill>
                <a:schemeClr val="accent4">
                  <a:lumMod val="60000"/>
                  <a:lumOff val="40000"/>
                </a:schemeClr>
              </a:solidFill>
            </a:ln>
          </c:spPr>
          <c:marker>
            <c:symbol val="diamond"/>
            <c:size val="4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c:spPr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Sheet1!$C$2:$C$56</c:f>
              <c:numCache>
                <c:formatCode>General</c:formatCode>
                <c:ptCount val="55"/>
                <c:pt idx="0">
                  <c:v>82880</c:v>
                </c:pt>
                <c:pt idx="1">
                  <c:v>108823</c:v>
                </c:pt>
                <c:pt idx="2">
                  <c:v>132105</c:v>
                </c:pt>
                <c:pt idx="3">
                  <c:v>153680</c:v>
                </c:pt>
                <c:pt idx="4">
                  <c:v>186030</c:v>
                </c:pt>
                <c:pt idx="5">
                  <c:v>301211</c:v>
                </c:pt>
                <c:pt idx="6">
                  <c:v>321562</c:v>
                </c:pt>
                <c:pt idx="7">
                  <c:v>325258</c:v>
                </c:pt>
                <c:pt idx="8">
                  <c:v>371390</c:v>
                </c:pt>
                <c:pt idx="9">
                  <c:v>414435</c:v>
                </c:pt>
                <c:pt idx="10">
                  <c:v>438150</c:v>
                </c:pt>
                <c:pt idx="11">
                  <c:v>531679</c:v>
                </c:pt>
                <c:pt idx="12">
                  <c:v>668995</c:v>
                </c:pt>
                <c:pt idx="13">
                  <c:v>842327</c:v>
                </c:pt>
                <c:pt idx="14">
                  <c:v>983257</c:v>
                </c:pt>
                <c:pt idx="15">
                  <c:v>997861</c:v>
                </c:pt>
                <c:pt idx="16">
                  <c:v>965967</c:v>
                </c:pt>
                <c:pt idx="17">
                  <c:v>905116</c:v>
                </c:pt>
                <c:pt idx="18">
                  <c:v>804522</c:v>
                </c:pt>
                <c:pt idx="19">
                  <c:v>662852</c:v>
                </c:pt>
                <c:pt idx="20">
                  <c:v>633259</c:v>
                </c:pt>
                <c:pt idx="21">
                  <c:v>623691</c:v>
                </c:pt>
                <c:pt idx="22">
                  <c:v>602156</c:v>
                </c:pt>
                <c:pt idx="23">
                  <c:v>602899</c:v>
                </c:pt>
                <c:pt idx="24">
                  <c:v>604748</c:v>
                </c:pt>
                <c:pt idx="25">
                  <c:v>607479</c:v>
                </c:pt>
                <c:pt idx="26">
                  <c:v>616065</c:v>
                </c:pt>
                <c:pt idx="27">
                  <c:v>635265</c:v>
                </c:pt>
                <c:pt idx="28">
                  <c:v>664342</c:v>
                </c:pt>
                <c:pt idx="29">
                  <c:v>653583</c:v>
                </c:pt>
                <c:pt idx="30">
                  <c:v>690607</c:v>
                </c:pt>
                <c:pt idx="31">
                  <c:v>721647</c:v>
                </c:pt>
                <c:pt idx="32">
                  <c:v>731526</c:v>
                </c:pt>
                <c:pt idx="33">
                  <c:v>763189</c:v>
                </c:pt>
                <c:pt idx="34">
                  <c:v>825918</c:v>
                </c:pt>
                <c:pt idx="35">
                  <c:v>801522</c:v>
                </c:pt>
                <c:pt idx="36">
                  <c:v>821350</c:v>
                </c:pt>
                <c:pt idx="37">
                  <c:v>855454</c:v>
                </c:pt>
                <c:pt idx="38">
                  <c:v>889575</c:v>
                </c:pt>
                <c:pt idx="39">
                  <c:v>892372</c:v>
                </c:pt>
                <c:pt idx="40">
                  <c:v>933356</c:v>
                </c:pt>
                <c:pt idx="41">
                  <c:v>952145</c:v>
                </c:pt>
                <c:pt idx="42">
                  <c:v>968565</c:v>
                </c:pt>
                <c:pt idx="43">
                  <c:v>999886</c:v>
                </c:pt>
                <c:pt idx="44">
                  <c:v>1059403</c:v>
                </c:pt>
                <c:pt idx="45">
                  <c:v>1164763</c:v>
                </c:pt>
                <c:pt idx="46">
                  <c:v>1189702</c:v>
                </c:pt>
                <c:pt idx="47">
                  <c:v>1176181</c:v>
                </c:pt>
                <c:pt idx="48">
                  <c:v>1189133</c:v>
                </c:pt>
                <c:pt idx="49">
                  <c:v>1190478</c:v>
                </c:pt>
                <c:pt idx="50">
                  <c:v>1163504</c:v>
                </c:pt>
                <c:pt idx="51">
                  <c:v>1104551</c:v>
                </c:pt>
                <c:pt idx="52">
                  <c:v>1040189</c:v>
                </c:pt>
                <c:pt idx="53">
                  <c:v>950659</c:v>
                </c:pt>
                <c:pt idx="54">
                  <c:v>915029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893120"/>
        <c:axId val="21894656"/>
      </c:line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死者数</c:v>
                </c:pt>
              </c:strCache>
            </c:strRef>
          </c:tx>
          <c:marker>
            <c:symbol val="square"/>
            <c:size val="4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Sheet1!$D$2:$D$56</c:f>
              <c:numCache>
                <c:formatCode>General</c:formatCode>
                <c:ptCount val="55"/>
                <c:pt idx="0">
                  <c:v>6379</c:v>
                </c:pt>
                <c:pt idx="1">
                  <c:v>6751</c:v>
                </c:pt>
                <c:pt idx="2">
                  <c:v>7575</c:v>
                </c:pt>
                <c:pt idx="3">
                  <c:v>8248</c:v>
                </c:pt>
                <c:pt idx="4">
                  <c:v>10079</c:v>
                </c:pt>
                <c:pt idx="5">
                  <c:v>12055</c:v>
                </c:pt>
                <c:pt idx="6">
                  <c:v>12865</c:v>
                </c:pt>
                <c:pt idx="7">
                  <c:v>11445</c:v>
                </c:pt>
                <c:pt idx="8">
                  <c:v>12301</c:v>
                </c:pt>
                <c:pt idx="9">
                  <c:v>13318</c:v>
                </c:pt>
                <c:pt idx="10">
                  <c:v>12484</c:v>
                </c:pt>
                <c:pt idx="11">
                  <c:v>13904</c:v>
                </c:pt>
                <c:pt idx="12">
                  <c:v>13618</c:v>
                </c:pt>
                <c:pt idx="13">
                  <c:v>14256</c:v>
                </c:pt>
                <c:pt idx="14">
                  <c:v>16257</c:v>
                </c:pt>
                <c:pt idx="15">
                  <c:v>16765</c:v>
                </c:pt>
                <c:pt idx="16">
                  <c:v>16278</c:v>
                </c:pt>
                <c:pt idx="17">
                  <c:v>15918</c:v>
                </c:pt>
                <c:pt idx="18">
                  <c:v>14574</c:v>
                </c:pt>
                <c:pt idx="19">
                  <c:v>11432</c:v>
                </c:pt>
                <c:pt idx="20">
                  <c:v>10792</c:v>
                </c:pt>
                <c:pt idx="21">
                  <c:v>9734</c:v>
                </c:pt>
                <c:pt idx="22">
                  <c:v>8945</c:v>
                </c:pt>
                <c:pt idx="23">
                  <c:v>8783</c:v>
                </c:pt>
                <c:pt idx="24">
                  <c:v>8466</c:v>
                </c:pt>
                <c:pt idx="25">
                  <c:v>8760</c:v>
                </c:pt>
                <c:pt idx="26">
                  <c:v>8719</c:v>
                </c:pt>
                <c:pt idx="27">
                  <c:v>9073</c:v>
                </c:pt>
                <c:pt idx="28">
                  <c:v>9520</c:v>
                </c:pt>
                <c:pt idx="29">
                  <c:v>9262</c:v>
                </c:pt>
                <c:pt idx="30">
                  <c:v>9261</c:v>
                </c:pt>
                <c:pt idx="31">
                  <c:v>9317</c:v>
                </c:pt>
                <c:pt idx="32">
                  <c:v>9347</c:v>
                </c:pt>
                <c:pt idx="33">
                  <c:v>10344</c:v>
                </c:pt>
                <c:pt idx="34">
                  <c:v>11086</c:v>
                </c:pt>
                <c:pt idx="35">
                  <c:v>11227</c:v>
                </c:pt>
                <c:pt idx="36">
                  <c:v>11105</c:v>
                </c:pt>
                <c:pt idx="37">
                  <c:v>11451</c:v>
                </c:pt>
                <c:pt idx="38">
                  <c:v>10942</c:v>
                </c:pt>
                <c:pt idx="39">
                  <c:v>10649</c:v>
                </c:pt>
                <c:pt idx="40">
                  <c:v>10679</c:v>
                </c:pt>
                <c:pt idx="41">
                  <c:v>9942</c:v>
                </c:pt>
                <c:pt idx="42">
                  <c:v>9640</c:v>
                </c:pt>
                <c:pt idx="43">
                  <c:v>9211</c:v>
                </c:pt>
                <c:pt idx="44">
                  <c:v>9006</c:v>
                </c:pt>
                <c:pt idx="45">
                  <c:v>9066</c:v>
                </c:pt>
                <c:pt idx="46">
                  <c:v>8747</c:v>
                </c:pt>
                <c:pt idx="47">
                  <c:v>8326</c:v>
                </c:pt>
                <c:pt idx="48">
                  <c:v>7702</c:v>
                </c:pt>
                <c:pt idx="49">
                  <c:v>7358</c:v>
                </c:pt>
                <c:pt idx="50">
                  <c:v>6871</c:v>
                </c:pt>
                <c:pt idx="51">
                  <c:v>6352</c:v>
                </c:pt>
                <c:pt idx="52">
                  <c:v>5744</c:v>
                </c:pt>
                <c:pt idx="53">
                  <c:v>5155</c:v>
                </c:pt>
                <c:pt idx="54">
                  <c:v>4914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908480"/>
        <c:axId val="21906176"/>
      </c:lineChart>
      <c:catAx>
        <c:axId val="21893120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ＭＳ Ｐゴシック" pitchFamily="50" charset="-128"/>
                <a:ea typeface="ＭＳ Ｐゴシック" pitchFamily="50" charset="-128"/>
              </a:defRPr>
            </a:pPr>
            <a:endParaRPr lang="ja-JP"/>
          </a:p>
        </c:txPr>
        <c:crossAx val="21894656"/>
        <c:crosses val="autoZero"/>
        <c:auto val="1"/>
        <c:lblAlgn val="ctr"/>
        <c:lblOffset val="100"/>
        <c:tickLblSkip val="5"/>
        <c:tickMarkSkip val="5"/>
        <c:noMultiLvlLbl val="0"/>
      </c:catAx>
      <c:valAx>
        <c:axId val="21894656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事故発生件数、死傷者数（千人）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1893120"/>
        <c:crosses val="autoZero"/>
        <c:crossBetween val="between"/>
        <c:dispUnits>
          <c:builtInUnit val="thousands"/>
        </c:dispUnits>
      </c:valAx>
      <c:valAx>
        <c:axId val="21906176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死者数（千人）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1908480"/>
        <c:crosses val="max"/>
        <c:crossBetween val="between"/>
        <c:dispUnits>
          <c:builtInUnit val="thousands"/>
        </c:dispUnits>
      </c:valAx>
      <c:catAx>
        <c:axId val="21908480"/>
        <c:scaling>
          <c:orientation val="minMax"/>
        </c:scaling>
        <c:delete val="1"/>
        <c:axPos val="b"/>
        <c:majorTickMark val="out"/>
        <c:minorTickMark val="none"/>
        <c:tickLblPos val="nextTo"/>
        <c:crossAx val="21906176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  <c:txPr>
        <a:bodyPr/>
        <a:lstStyle/>
        <a:p>
          <a:pPr>
            <a:defRPr sz="1400" b="1">
              <a:latin typeface="ＭＳ Ｐゴシック" pitchFamily="50" charset="-128"/>
              <a:ea typeface="ＭＳ Ｐゴシック" pitchFamily="50" charset="-128"/>
            </a:defRPr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AF9493-7BBF-4C56-B06B-7A0E88F03848}" type="doc">
      <dgm:prSet loTypeId="urn:microsoft.com/office/officeart/2005/8/layout/vProcess5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2A598EFE-8AC4-40D7-8BB9-5D175E71CF26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D58FE6AA-67DB-42F0-85A7-89C4A1031199}" type="par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8AD767DC-7675-472F-B93C-483CB0ED3FF8}" type="sib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28839194-89AB-49D3-81D8-F7E8B17E8BD4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8CE6BE50-208F-4D38-8732-550515CA26A2}" type="par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A72A738F-8E50-4030-AE40-49A07ECBA3D2}" type="sib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325D49AF-6832-42DF-8CBE-1D2F41D32C99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9D0E5C31-E836-4D00-90FC-6098EE8A61E7}" type="par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AAE9FB62-80E1-4DA0-B72C-5B7A242BB7B1}" type="sib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8B0D2A2B-202D-49AA-B245-B03D4E7CE171}" type="pres">
      <dgm:prSet presAssocID="{04AF9493-7BBF-4C56-B06B-7A0E88F0384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1787B82-2415-4BD6-BEF5-4B4F8E1CA29F}" type="pres">
      <dgm:prSet presAssocID="{04AF9493-7BBF-4C56-B06B-7A0E88F03848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7BEEC241-8331-4DD6-9F0C-D37C6B7DF51B}" type="pres">
      <dgm:prSet presAssocID="{04AF9493-7BBF-4C56-B06B-7A0E88F0384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B0F543-EA6D-43F0-B452-F0510A61075B}" type="pres">
      <dgm:prSet presAssocID="{04AF9493-7BBF-4C56-B06B-7A0E88F0384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3EEEED-AC1A-45EB-8C41-058E4DF0F9F2}" type="pres">
      <dgm:prSet presAssocID="{04AF9493-7BBF-4C56-B06B-7A0E88F0384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9D36B3F-A40F-4D7C-B564-D0E8D4518179}" type="pres">
      <dgm:prSet presAssocID="{04AF9493-7BBF-4C56-B06B-7A0E88F0384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73F5FF-5670-4CCC-8D54-6E89958A0E5C}" type="pres">
      <dgm:prSet presAssocID="{04AF9493-7BBF-4C56-B06B-7A0E88F0384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1895CB-7F22-4FC1-B4C2-B91415D19988}" type="pres">
      <dgm:prSet presAssocID="{04AF9493-7BBF-4C56-B06B-7A0E88F0384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8E44C8A-9223-4D20-8CC7-08C65E2E9445}" type="pres">
      <dgm:prSet presAssocID="{04AF9493-7BBF-4C56-B06B-7A0E88F0384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4456A0C-C5B5-465F-A592-F6C2B519AB10}" type="pres">
      <dgm:prSet presAssocID="{04AF9493-7BBF-4C56-B06B-7A0E88F0384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BE431B1-585E-488D-AA04-6907456CAA80}" type="presOf" srcId="{8AD767DC-7675-472F-B93C-483CB0ED3FF8}" destId="{B9D36B3F-A40F-4D7C-B564-D0E8D4518179}" srcOrd="0" destOrd="0" presId="urn:microsoft.com/office/officeart/2005/8/layout/vProcess5"/>
    <dgm:cxn modelId="{8B2A0ACC-41B3-486E-AABE-EABFD1446162}" type="presOf" srcId="{325D49AF-6832-42DF-8CBE-1D2F41D32C99}" destId="{F4456A0C-C5B5-465F-A592-F6C2B519AB10}" srcOrd="1" destOrd="0" presId="urn:microsoft.com/office/officeart/2005/8/layout/vProcess5"/>
    <dgm:cxn modelId="{FEEA54FF-9BA5-4177-8B53-1A86D166DD59}" type="presOf" srcId="{04AF9493-7BBF-4C56-B06B-7A0E88F03848}" destId="{8B0D2A2B-202D-49AA-B245-B03D4E7CE171}" srcOrd="0" destOrd="0" presId="urn:microsoft.com/office/officeart/2005/8/layout/vProcess5"/>
    <dgm:cxn modelId="{3E873BE3-3470-4DF6-90B0-2109F75F6D97}" srcId="{04AF9493-7BBF-4C56-B06B-7A0E88F03848}" destId="{325D49AF-6832-42DF-8CBE-1D2F41D32C99}" srcOrd="2" destOrd="0" parTransId="{9D0E5C31-E836-4D00-90FC-6098EE8A61E7}" sibTransId="{AAE9FB62-80E1-4DA0-B72C-5B7A242BB7B1}"/>
    <dgm:cxn modelId="{F10E2048-1C94-40F5-A9D8-153F046B29A9}" srcId="{04AF9493-7BBF-4C56-B06B-7A0E88F03848}" destId="{28839194-89AB-49D3-81D8-F7E8B17E8BD4}" srcOrd="1" destOrd="0" parTransId="{8CE6BE50-208F-4D38-8732-550515CA26A2}" sibTransId="{A72A738F-8E50-4030-AE40-49A07ECBA3D2}"/>
    <dgm:cxn modelId="{57EA0996-A604-4E10-9E85-AEB3FE6DC54B}" type="presOf" srcId="{2A598EFE-8AC4-40D7-8BB9-5D175E71CF26}" destId="{7BEEC241-8331-4DD6-9F0C-D37C6B7DF51B}" srcOrd="0" destOrd="0" presId="urn:microsoft.com/office/officeart/2005/8/layout/vProcess5"/>
    <dgm:cxn modelId="{44F960A1-D381-4F6B-B4F9-D86B19E398FB}" type="presOf" srcId="{2A598EFE-8AC4-40D7-8BB9-5D175E71CF26}" destId="{371895CB-7F22-4FC1-B4C2-B91415D19988}" srcOrd="1" destOrd="0" presId="urn:microsoft.com/office/officeart/2005/8/layout/vProcess5"/>
    <dgm:cxn modelId="{517208F4-9E0F-4EF8-A2DC-E380A745B536}" srcId="{04AF9493-7BBF-4C56-B06B-7A0E88F03848}" destId="{2A598EFE-8AC4-40D7-8BB9-5D175E71CF26}" srcOrd="0" destOrd="0" parTransId="{D58FE6AA-67DB-42F0-85A7-89C4A1031199}" sibTransId="{8AD767DC-7675-472F-B93C-483CB0ED3FF8}"/>
    <dgm:cxn modelId="{5CA821FD-8504-45CC-9BF3-36147A700B67}" type="presOf" srcId="{28839194-89AB-49D3-81D8-F7E8B17E8BD4}" destId="{88E44C8A-9223-4D20-8CC7-08C65E2E9445}" srcOrd="1" destOrd="0" presId="urn:microsoft.com/office/officeart/2005/8/layout/vProcess5"/>
    <dgm:cxn modelId="{1C26A6E4-237C-4489-8777-9049CE23D61B}" type="presOf" srcId="{28839194-89AB-49D3-81D8-F7E8B17E8BD4}" destId="{5FB0F543-EA6D-43F0-B452-F0510A61075B}" srcOrd="0" destOrd="0" presId="urn:microsoft.com/office/officeart/2005/8/layout/vProcess5"/>
    <dgm:cxn modelId="{430B16BD-AACE-4963-82E5-D732FDDC98B5}" type="presOf" srcId="{A72A738F-8E50-4030-AE40-49A07ECBA3D2}" destId="{0B73F5FF-5670-4CCC-8D54-6E89958A0E5C}" srcOrd="0" destOrd="0" presId="urn:microsoft.com/office/officeart/2005/8/layout/vProcess5"/>
    <dgm:cxn modelId="{DD97AA54-E404-4AC5-B56A-D27EBC5A5702}" type="presOf" srcId="{325D49AF-6832-42DF-8CBE-1D2F41D32C99}" destId="{1A3EEEED-AC1A-45EB-8C41-058E4DF0F9F2}" srcOrd="0" destOrd="0" presId="urn:microsoft.com/office/officeart/2005/8/layout/vProcess5"/>
    <dgm:cxn modelId="{85E68FF9-BD98-4E6F-A604-CEB47FB0E209}" type="presParOf" srcId="{8B0D2A2B-202D-49AA-B245-B03D4E7CE171}" destId="{B1787B82-2415-4BD6-BEF5-4B4F8E1CA29F}" srcOrd="0" destOrd="0" presId="urn:microsoft.com/office/officeart/2005/8/layout/vProcess5"/>
    <dgm:cxn modelId="{60187ECF-1597-42A2-B150-83778BD7BF52}" type="presParOf" srcId="{8B0D2A2B-202D-49AA-B245-B03D4E7CE171}" destId="{7BEEC241-8331-4DD6-9F0C-D37C6B7DF51B}" srcOrd="1" destOrd="0" presId="urn:microsoft.com/office/officeart/2005/8/layout/vProcess5"/>
    <dgm:cxn modelId="{87F29588-445C-4E4D-9E71-4E5ADEAA27E2}" type="presParOf" srcId="{8B0D2A2B-202D-49AA-B245-B03D4E7CE171}" destId="{5FB0F543-EA6D-43F0-B452-F0510A61075B}" srcOrd="2" destOrd="0" presId="urn:microsoft.com/office/officeart/2005/8/layout/vProcess5"/>
    <dgm:cxn modelId="{19D0A49D-CDE0-4A9B-AE36-94FCADF9F1ED}" type="presParOf" srcId="{8B0D2A2B-202D-49AA-B245-B03D4E7CE171}" destId="{1A3EEEED-AC1A-45EB-8C41-058E4DF0F9F2}" srcOrd="3" destOrd="0" presId="urn:microsoft.com/office/officeart/2005/8/layout/vProcess5"/>
    <dgm:cxn modelId="{53D0472F-88F3-4529-9BD7-08943BAA688A}" type="presParOf" srcId="{8B0D2A2B-202D-49AA-B245-B03D4E7CE171}" destId="{B9D36B3F-A40F-4D7C-B564-D0E8D4518179}" srcOrd="4" destOrd="0" presId="urn:microsoft.com/office/officeart/2005/8/layout/vProcess5"/>
    <dgm:cxn modelId="{BA47EFF4-9EEA-4F4F-9F2E-1C027211EC2D}" type="presParOf" srcId="{8B0D2A2B-202D-49AA-B245-B03D4E7CE171}" destId="{0B73F5FF-5670-4CCC-8D54-6E89958A0E5C}" srcOrd="5" destOrd="0" presId="urn:microsoft.com/office/officeart/2005/8/layout/vProcess5"/>
    <dgm:cxn modelId="{B3B11C50-6B1B-4C59-8438-AB4E7943C62F}" type="presParOf" srcId="{8B0D2A2B-202D-49AA-B245-B03D4E7CE171}" destId="{371895CB-7F22-4FC1-B4C2-B91415D19988}" srcOrd="6" destOrd="0" presId="urn:microsoft.com/office/officeart/2005/8/layout/vProcess5"/>
    <dgm:cxn modelId="{B6A0C232-14B5-4115-8B18-79BD539A40AE}" type="presParOf" srcId="{8B0D2A2B-202D-49AA-B245-B03D4E7CE171}" destId="{88E44C8A-9223-4D20-8CC7-08C65E2E9445}" srcOrd="7" destOrd="0" presId="urn:microsoft.com/office/officeart/2005/8/layout/vProcess5"/>
    <dgm:cxn modelId="{7EEEEEC4-C0FC-428A-A7DE-A28EA8560A6C}" type="presParOf" srcId="{8B0D2A2B-202D-49AA-B245-B03D4E7CE171}" destId="{F4456A0C-C5B5-465F-A592-F6C2B519AB1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EEC241-8331-4DD6-9F0C-D37C6B7DF51B}">
      <dsp:nvSpPr>
        <dsp:cNvPr id="0" name=""/>
        <dsp:cNvSpPr/>
      </dsp:nvSpPr>
      <dsp:spPr>
        <a:xfrm>
          <a:off x="0" y="0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42181" y="42181"/>
        <a:ext cx="4820381" cy="1355818"/>
      </dsp:txXfrm>
    </dsp:sp>
    <dsp:sp modelId="{5FB0F543-EA6D-43F0-B452-F0510A61075B}">
      <dsp:nvSpPr>
        <dsp:cNvPr id="0" name=""/>
        <dsp:cNvSpPr/>
      </dsp:nvSpPr>
      <dsp:spPr>
        <a:xfrm>
          <a:off x="562451" y="1680209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5941847"/>
                <a:satOff val="-30260"/>
                <a:lumOff val="5588"/>
                <a:alphaOff val="0"/>
                <a:tint val="92000"/>
                <a:satMod val="170000"/>
              </a:schemeClr>
            </a:gs>
            <a:gs pos="15000">
              <a:schemeClr val="accent5">
                <a:hueOff val="5941847"/>
                <a:satOff val="-30260"/>
                <a:lumOff val="5588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5941847"/>
                <a:satOff val="-30260"/>
                <a:lumOff val="5588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5941847"/>
                <a:satOff val="-30260"/>
                <a:lumOff val="5588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5941847"/>
                <a:satOff val="-30260"/>
                <a:lumOff val="5588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604632" y="1722390"/>
        <a:ext cx="4791517" cy="1355817"/>
      </dsp:txXfrm>
    </dsp:sp>
    <dsp:sp modelId="{1A3EEEED-AC1A-45EB-8C41-058E4DF0F9F2}">
      <dsp:nvSpPr>
        <dsp:cNvPr id="0" name=""/>
        <dsp:cNvSpPr/>
      </dsp:nvSpPr>
      <dsp:spPr>
        <a:xfrm>
          <a:off x="1124902" y="3360419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1883694"/>
                <a:satOff val="-60520"/>
                <a:lumOff val="11175"/>
                <a:alphaOff val="0"/>
                <a:tint val="92000"/>
                <a:satMod val="170000"/>
              </a:schemeClr>
            </a:gs>
            <a:gs pos="15000">
              <a:schemeClr val="accent5">
                <a:hueOff val="11883694"/>
                <a:satOff val="-60520"/>
                <a:lumOff val="11175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11883694"/>
                <a:satOff val="-60520"/>
                <a:lumOff val="11175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11883694"/>
                <a:satOff val="-60520"/>
                <a:lumOff val="1117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11883694"/>
                <a:satOff val="-60520"/>
                <a:lumOff val="1117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kern="1200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1167083" y="3402600"/>
        <a:ext cx="4791517" cy="1355817"/>
      </dsp:txXfrm>
    </dsp:sp>
    <dsp:sp modelId="{B9D36B3F-A40F-4D7C-B564-D0E8D4518179}">
      <dsp:nvSpPr>
        <dsp:cNvPr id="0" name=""/>
        <dsp:cNvSpPr/>
      </dsp:nvSpPr>
      <dsp:spPr>
        <a:xfrm>
          <a:off x="5438330" y="1092136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5648956" y="1092136"/>
        <a:ext cx="514865" cy="704428"/>
      </dsp:txXfrm>
    </dsp:sp>
    <dsp:sp modelId="{0B73F5FF-5670-4CCC-8D54-6E89958A0E5C}">
      <dsp:nvSpPr>
        <dsp:cNvPr id="0" name=""/>
        <dsp:cNvSpPr/>
      </dsp:nvSpPr>
      <dsp:spPr>
        <a:xfrm>
          <a:off x="6000781" y="2762745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13007634"/>
            <a:satOff val="-6496"/>
            <a:lumOff val="3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6211407" y="2762745"/>
        <a:ext cx="514865" cy="704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2010/10/9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今後の問題点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kumimoji="1"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kumimoji="1" lang="ja-JP" altLang="en-US" dirty="0" smtClean="0"/>
              <a:t>交通安全に対する意識の徹底</a:t>
            </a:r>
            <a:endParaRPr kumimoji="1"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lang="en-US" altLang="ja-JP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kumimoji="1" lang="ja-JP" altLang="en-US" dirty="0" smtClean="0"/>
              <a:t>状況に応じた法改正</a:t>
            </a:r>
            <a:endParaRPr kumimoji="1"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lang="en-US" altLang="ja-JP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kumimoji="1" lang="ja-JP" altLang="en-US" dirty="0" smtClean="0"/>
              <a:t>技術的な安全対策</a:t>
            </a:r>
            <a:endParaRPr kumimoji="1" lang="en-US" altLang="ja-JP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dirty="0"/>
              <a:t>搭乗者</a:t>
            </a:r>
            <a:r>
              <a:rPr lang="ja-JP" altLang="en-US" dirty="0" smtClean="0"/>
              <a:t>の安全性は向上しているが、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歩行者などの安全性は大きな進展なし</a:t>
            </a:r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 smtClean="0"/>
              <a:t>社会的な環境対策</a:t>
            </a:r>
            <a:endParaRPr lang="en-US" altLang="ja-JP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kumimoji="1" lang="ja-JP" altLang="en-US" dirty="0"/>
              <a:t>道路</a:t>
            </a:r>
            <a:r>
              <a:rPr kumimoji="1" lang="ja-JP" altLang="en-US" dirty="0" smtClean="0"/>
              <a:t>環境</a:t>
            </a:r>
            <a:r>
              <a:rPr lang="ja-JP" altLang="en-US" dirty="0"/>
              <a:t>など</a:t>
            </a:r>
            <a:r>
              <a:rPr lang="ja-JP" altLang="en-US" dirty="0" smtClean="0"/>
              <a:t>の整備</a:t>
            </a:r>
            <a:endParaRPr lang="en-US" altLang="ja-JP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kumimoji="1" lang="ja-JP" altLang="en-US" dirty="0"/>
              <a:t>救助</a:t>
            </a:r>
            <a:r>
              <a:rPr kumimoji="1" lang="ja-JP" altLang="en-US" dirty="0" smtClean="0"/>
              <a:t>救急体制の整備</a:t>
            </a:r>
            <a:endParaRPr kumimoji="1" lang="en-US" altLang="ja-JP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dirty="0"/>
              <a:t>高齢化社会へ</a:t>
            </a:r>
            <a:r>
              <a:rPr lang="ja-JP" altLang="en-US" dirty="0" smtClean="0"/>
              <a:t>の対応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2678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588262"/>
              </p:ext>
            </p:extLst>
          </p:nvPr>
        </p:nvGraphicFramePr>
        <p:xfrm>
          <a:off x="1435100" y="2132856"/>
          <a:ext cx="7499354" cy="403244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20676"/>
                <a:gridCol w="1063113"/>
                <a:gridCol w="1063113"/>
                <a:gridCol w="1063113"/>
                <a:gridCol w="1063113"/>
                <a:gridCol w="1063113"/>
                <a:gridCol w="1063113"/>
              </a:tblGrid>
              <a:tr h="1103891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1959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34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1969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1979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54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1989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（平成元年）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1999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2009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事故発生件数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201,292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720,880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471,573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661,363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850,363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736,688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死傷者数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186,030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983,257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604,748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825,918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1,059,403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915,029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10,079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16,257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8,466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11,086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9,006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4,914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0858278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1934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死者数の減少の主な要因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安全に対する意識の変化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シートベルト</a:t>
            </a:r>
            <a:r>
              <a:rPr lang="ja-JP" altLang="en-US" sz="2600" dirty="0"/>
              <a:t>の着用率の増加など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道路、信号機、標識等の環境整備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車両の安全対策技術の進歩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衝撃</a:t>
            </a:r>
            <a:r>
              <a:rPr lang="ja-JP" altLang="en-US" sz="2600" dirty="0"/>
              <a:t>を吸収する車体構造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エアバッグ</a:t>
            </a:r>
            <a:r>
              <a:rPr lang="ja-JP" altLang="en-US" sz="2600" dirty="0"/>
              <a:t>の普及など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救助・救急体制等の</a:t>
            </a:r>
            <a:r>
              <a:rPr lang="ja-JP" altLang="en-US" dirty="0" smtClean="0"/>
              <a:t>整備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marL="82296" indent="0" algn="r">
              <a:buNone/>
            </a:pP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※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昭和</a:t>
            </a: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45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年に交通安全対策基本法を制定</a:t>
            </a:r>
            <a:endParaRPr kumimoji="1" lang="ja-JP" altLang="en-US" sz="1500" b="1" dirty="0">
              <a:solidFill>
                <a:schemeClr val="accent3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8287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死傷者数の増加の主な原因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 smtClean="0"/>
              <a:t>自動車</a:t>
            </a:r>
            <a:r>
              <a:rPr lang="ja-JP" altLang="en-US" sz="3000" dirty="0"/>
              <a:t>保有台数、運転免許保有者数の増加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3000" dirty="0"/>
              <a:t>2008</a:t>
            </a:r>
            <a:r>
              <a:rPr lang="ja-JP" altLang="en-US" sz="3000" dirty="0"/>
              <a:t>年の自動車保有台数</a:t>
            </a:r>
            <a:r>
              <a:rPr lang="ja-JP" altLang="en-US" sz="3000" dirty="0" smtClean="0"/>
              <a:t>は</a:t>
            </a:r>
            <a:r>
              <a:rPr lang="en-US" altLang="ja-JP" sz="3000" dirty="0" smtClean="0"/>
              <a:t>…</a:t>
            </a:r>
            <a:endParaRPr lang="ja-JP" altLang="en-US" sz="3000" dirty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1965</a:t>
            </a:r>
            <a:r>
              <a:rPr lang="ja-JP" altLang="en-US" sz="2600" dirty="0"/>
              <a:t>年の約</a:t>
            </a:r>
            <a:r>
              <a:rPr lang="en-US" altLang="ja-JP" sz="2600" dirty="0"/>
              <a:t>9</a:t>
            </a:r>
            <a:r>
              <a:rPr lang="ja-JP" altLang="en-US" sz="2600" dirty="0"/>
              <a:t>倍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1980</a:t>
            </a:r>
            <a:r>
              <a:rPr lang="ja-JP" altLang="en-US" sz="2600" dirty="0"/>
              <a:t>年の約</a:t>
            </a:r>
            <a:r>
              <a:rPr lang="en-US" altLang="ja-JP" sz="2600" dirty="0"/>
              <a:t>2</a:t>
            </a:r>
            <a:r>
              <a:rPr lang="ja-JP" altLang="en-US" sz="2600" dirty="0"/>
              <a:t>倍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/>
              <a:t>自動車保有台数</a:t>
            </a:r>
            <a:r>
              <a:rPr lang="en-US" altLang="ja-JP" sz="3000" dirty="0"/>
              <a:t>1</a:t>
            </a:r>
            <a:r>
              <a:rPr lang="ja-JP" altLang="en-US" sz="3000" dirty="0"/>
              <a:t>万台当たりの死傷者数は、</a:t>
            </a:r>
            <a:r>
              <a:rPr lang="en-US" altLang="ja-JP" sz="3000" dirty="0"/>
              <a:t>1968</a:t>
            </a:r>
            <a:r>
              <a:rPr lang="ja-JP" altLang="en-US" sz="3000" dirty="0"/>
              <a:t>年をピークに減少傾向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ここ数年は</a:t>
            </a:r>
            <a:r>
              <a:rPr lang="ja-JP" altLang="en-US" sz="2600" dirty="0"/>
              <a:t>「横ばい」～「やや減少</a:t>
            </a:r>
            <a:r>
              <a:rPr lang="ja-JP" altLang="en-US" sz="2600" dirty="0" smtClean="0"/>
              <a:t>」</a:t>
            </a:r>
            <a:endParaRPr kumimoji="1" lang="ja-JP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800936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法改正</a:t>
            </a:r>
            <a:r>
              <a:rPr lang="ja-JP" altLang="en-US" dirty="0" smtClean="0"/>
              <a:t>と交通事故の発生件数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9648417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022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自転車事故の増加と対策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sz="2800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2800" dirty="0" smtClean="0"/>
              <a:t>2000</a:t>
            </a:r>
            <a:r>
              <a:rPr lang="ja-JP" altLang="en-US" sz="2800" dirty="0" smtClean="0"/>
              <a:t>年以降は自転車事故が急増</a:t>
            </a:r>
            <a:endParaRPr lang="en-US" altLang="ja-JP" sz="2800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sz="2800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2800" dirty="0" smtClean="0"/>
              <a:t>2010</a:t>
            </a:r>
            <a:r>
              <a:rPr lang="ja-JP" altLang="en-US" sz="2800" dirty="0" smtClean="0"/>
              <a:t>年度から主要都市</a:t>
            </a:r>
            <a:r>
              <a:rPr lang="en-US" altLang="ja-JP" sz="2800" dirty="0" smtClean="0"/>
              <a:t>20</a:t>
            </a:r>
            <a:r>
              <a:rPr lang="ja-JP" altLang="en-US" sz="2800" dirty="0" smtClean="0"/>
              <a:t>カ所で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ja-JP" altLang="en-US" sz="2800" dirty="0" smtClean="0"/>
              <a:t>自転車専用道路の整備を開始</a:t>
            </a:r>
            <a:endParaRPr lang="en-US" altLang="ja-JP" sz="2800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ü"/>
            </a:pPr>
            <a:r>
              <a:rPr kumimoji="1" lang="ja-JP" altLang="en-US" sz="1800" b="1" dirty="0" smtClean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駐車違反車両が多く、効果的に機能していないのが問題</a:t>
            </a:r>
            <a:endParaRPr kumimoji="1" lang="ja-JP" altLang="en-US" sz="1800" b="1" dirty="0">
              <a:solidFill>
                <a:srgbClr val="FF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55"/>
          <a:stretch/>
        </p:blipFill>
        <p:spPr>
          <a:xfrm>
            <a:off x="1907703" y="4310479"/>
            <a:ext cx="4176465" cy="2084112"/>
          </a:xfrm>
          <a:prstGeom prst="rect">
            <a:avLst/>
          </a:prstGeom>
        </p:spPr>
      </p:pic>
      <p:pic>
        <p:nvPicPr>
          <p:cNvPr id="1026" name="Picture 2" descr="C:\Users\相澤裕介\AppData\Local\Microsoft\Windows\Temporary Internet Files\Content.IE5\OJNZSA0G\MC90029297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318" y="908720"/>
            <a:ext cx="1205316" cy="124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5652120" y="5702093"/>
            <a:ext cx="1944216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200" b="1" dirty="0" smtClean="0">
                <a:latin typeface="ＭＳ Ｐゴシック" pitchFamily="50" charset="-128"/>
                <a:ea typeface="ＭＳ Ｐゴシック" pitchFamily="50" charset="-128"/>
              </a:rPr>
              <a:t>渋谷区幡ヶ谷に設置された自転車専用道路</a:t>
            </a:r>
            <a:endParaRPr kumimoji="1" lang="ja-JP" altLang="en-US" sz="1200" b="1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8779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158</TotalTime>
  <Words>334</Words>
  <Application>Microsoft Office PowerPoint</Application>
  <PresentationFormat>画面に合わせる (4:3)</PresentationFormat>
  <Paragraphs>109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  <vt:lpstr>交通事故の発生件数と 死傷者数、死者数の推移</vt:lpstr>
      <vt:lpstr>死者数の減少の主な要因</vt:lpstr>
      <vt:lpstr>死傷者数の増加の主な原因</vt:lpstr>
      <vt:lpstr>法改正と交通事故の発生件数</vt:lpstr>
      <vt:lpstr>自転車事故の増加と対策</vt:lpstr>
      <vt:lpstr>今後の問題点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60</cp:revision>
  <dcterms:created xsi:type="dcterms:W3CDTF">2010-09-16T22:50:59Z</dcterms:created>
  <dcterms:modified xsi:type="dcterms:W3CDTF">2010-10-08T20:11:38Z</dcterms:modified>
</cp:coreProperties>
</file>