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6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事故発生件数</c:v>
                </c:pt>
              </c:strCache>
            </c:strRef>
          </c:tx>
          <c:cat>
            <c:strRef>
              <c:f>Sheet1!$A$2:$A$56</c:f>
              <c:strCache>
                <c:ptCount val="55"/>
                <c:pt idx="0">
                  <c:v>1955年</c:v>
                </c:pt>
                <c:pt idx="1">
                  <c:v>1956年</c:v>
                </c:pt>
                <c:pt idx="2">
                  <c:v>1957年</c:v>
                </c:pt>
                <c:pt idx="3">
                  <c:v>1958年</c:v>
                </c:pt>
                <c:pt idx="4">
                  <c:v>1959年</c:v>
                </c:pt>
                <c:pt idx="5">
                  <c:v>1960年</c:v>
                </c:pt>
                <c:pt idx="6">
                  <c:v>1961年</c:v>
                </c:pt>
                <c:pt idx="7">
                  <c:v>1962年</c:v>
                </c:pt>
                <c:pt idx="8">
                  <c:v>1963年</c:v>
                </c:pt>
                <c:pt idx="9">
                  <c:v>1964年</c:v>
                </c:pt>
                <c:pt idx="10">
                  <c:v>1965年</c:v>
                </c:pt>
                <c:pt idx="11">
                  <c:v>1966年</c:v>
                </c:pt>
                <c:pt idx="12">
                  <c:v>1967年</c:v>
                </c:pt>
                <c:pt idx="13">
                  <c:v>1968年</c:v>
                </c:pt>
                <c:pt idx="14">
                  <c:v>1969年</c:v>
                </c:pt>
                <c:pt idx="15">
                  <c:v>1970年</c:v>
                </c:pt>
                <c:pt idx="16">
                  <c:v>1971年</c:v>
                </c:pt>
                <c:pt idx="17">
                  <c:v>1972年</c:v>
                </c:pt>
                <c:pt idx="18">
                  <c:v>1973年</c:v>
                </c:pt>
                <c:pt idx="19">
                  <c:v>1974年</c:v>
                </c:pt>
                <c:pt idx="20">
                  <c:v>1975年</c:v>
                </c:pt>
                <c:pt idx="21">
                  <c:v>1976年</c:v>
                </c:pt>
                <c:pt idx="22">
                  <c:v>1977年</c:v>
                </c:pt>
                <c:pt idx="23">
                  <c:v>1978年</c:v>
                </c:pt>
                <c:pt idx="24">
                  <c:v>1979年</c:v>
                </c:pt>
                <c:pt idx="25">
                  <c:v>1980年</c:v>
                </c:pt>
                <c:pt idx="26">
                  <c:v>1981年</c:v>
                </c:pt>
                <c:pt idx="27">
                  <c:v>1982年</c:v>
                </c:pt>
                <c:pt idx="28">
                  <c:v>1983年</c:v>
                </c:pt>
                <c:pt idx="29">
                  <c:v>1984年</c:v>
                </c:pt>
                <c:pt idx="30">
                  <c:v>1985年</c:v>
                </c:pt>
                <c:pt idx="31">
                  <c:v>1986年</c:v>
                </c:pt>
                <c:pt idx="32">
                  <c:v>1987年</c:v>
                </c:pt>
                <c:pt idx="33">
                  <c:v>1988年</c:v>
                </c:pt>
                <c:pt idx="34">
                  <c:v>1989年</c:v>
                </c:pt>
                <c:pt idx="35">
                  <c:v>1990年</c:v>
                </c:pt>
                <c:pt idx="36">
                  <c:v>1991年</c:v>
                </c:pt>
                <c:pt idx="37">
                  <c:v>1992年</c:v>
                </c:pt>
                <c:pt idx="38">
                  <c:v>1993年</c:v>
                </c:pt>
                <c:pt idx="39">
                  <c:v>1994年</c:v>
                </c:pt>
                <c:pt idx="40">
                  <c:v>1995年</c:v>
                </c:pt>
                <c:pt idx="41">
                  <c:v>1996年</c:v>
                </c:pt>
                <c:pt idx="42">
                  <c:v>1997年</c:v>
                </c:pt>
                <c:pt idx="43">
                  <c:v>1998年</c:v>
                </c:pt>
                <c:pt idx="44">
                  <c:v>1999年</c:v>
                </c:pt>
                <c:pt idx="45">
                  <c:v>2000年</c:v>
                </c:pt>
                <c:pt idx="46">
                  <c:v>2001年</c:v>
                </c:pt>
                <c:pt idx="47">
                  <c:v>2002年</c:v>
                </c:pt>
                <c:pt idx="48">
                  <c:v>2003年</c:v>
                </c:pt>
                <c:pt idx="49">
                  <c:v>2004年</c:v>
                </c:pt>
                <c:pt idx="50">
                  <c:v>2005年</c:v>
                </c:pt>
                <c:pt idx="51">
                  <c:v>2006年</c:v>
                </c:pt>
                <c:pt idx="52">
                  <c:v>2007年</c:v>
                </c:pt>
                <c:pt idx="53">
                  <c:v>2008年</c:v>
                </c:pt>
                <c:pt idx="54">
                  <c:v>2009年</c:v>
                </c:pt>
              </c:strCache>
            </c:strRef>
          </c:cat>
          <c:val>
            <c:numRef>
              <c:f>Sheet1!$B$2:$B$56</c:f>
              <c:numCache>
                <c:formatCode>General</c:formatCode>
                <c:ptCount val="55"/>
                <c:pt idx="0">
                  <c:v>93981</c:v>
                </c:pt>
                <c:pt idx="1">
                  <c:v>122691</c:v>
                </c:pt>
                <c:pt idx="2">
                  <c:v>146833</c:v>
                </c:pt>
                <c:pt idx="3">
                  <c:v>168799</c:v>
                </c:pt>
                <c:pt idx="4">
                  <c:v>201292</c:v>
                </c:pt>
                <c:pt idx="5">
                  <c:v>449917</c:v>
                </c:pt>
                <c:pt idx="6">
                  <c:v>493693</c:v>
                </c:pt>
                <c:pt idx="7">
                  <c:v>479825</c:v>
                </c:pt>
                <c:pt idx="8">
                  <c:v>531966</c:v>
                </c:pt>
                <c:pt idx="9">
                  <c:v>557183</c:v>
                </c:pt>
                <c:pt idx="10">
                  <c:v>567286</c:v>
                </c:pt>
                <c:pt idx="11">
                  <c:v>425944</c:v>
                </c:pt>
                <c:pt idx="12">
                  <c:v>521481</c:v>
                </c:pt>
                <c:pt idx="13">
                  <c:v>635056</c:v>
                </c:pt>
                <c:pt idx="14">
                  <c:v>720880</c:v>
                </c:pt>
                <c:pt idx="15">
                  <c:v>718080</c:v>
                </c:pt>
                <c:pt idx="16">
                  <c:v>700290</c:v>
                </c:pt>
                <c:pt idx="17">
                  <c:v>659283</c:v>
                </c:pt>
                <c:pt idx="18">
                  <c:v>586713</c:v>
                </c:pt>
                <c:pt idx="19">
                  <c:v>490452</c:v>
                </c:pt>
                <c:pt idx="20">
                  <c:v>472938</c:v>
                </c:pt>
                <c:pt idx="21">
                  <c:v>471041</c:v>
                </c:pt>
                <c:pt idx="22">
                  <c:v>460649</c:v>
                </c:pt>
                <c:pt idx="23">
                  <c:v>464037</c:v>
                </c:pt>
                <c:pt idx="24">
                  <c:v>471573</c:v>
                </c:pt>
                <c:pt idx="25">
                  <c:v>476677</c:v>
                </c:pt>
                <c:pt idx="26">
                  <c:v>485578</c:v>
                </c:pt>
                <c:pt idx="27">
                  <c:v>502261</c:v>
                </c:pt>
                <c:pt idx="28">
                  <c:v>526362</c:v>
                </c:pt>
                <c:pt idx="29">
                  <c:v>518642</c:v>
                </c:pt>
                <c:pt idx="30">
                  <c:v>552788</c:v>
                </c:pt>
                <c:pt idx="31">
                  <c:v>579190</c:v>
                </c:pt>
                <c:pt idx="32">
                  <c:v>590723</c:v>
                </c:pt>
                <c:pt idx="33">
                  <c:v>614481</c:v>
                </c:pt>
                <c:pt idx="34">
                  <c:v>661363</c:v>
                </c:pt>
                <c:pt idx="35">
                  <c:v>643097</c:v>
                </c:pt>
                <c:pt idx="36">
                  <c:v>662388</c:v>
                </c:pt>
                <c:pt idx="37">
                  <c:v>695345</c:v>
                </c:pt>
                <c:pt idx="38">
                  <c:v>724675</c:v>
                </c:pt>
                <c:pt idx="39">
                  <c:v>729457</c:v>
                </c:pt>
                <c:pt idx="40">
                  <c:v>761789</c:v>
                </c:pt>
                <c:pt idx="41">
                  <c:v>771084</c:v>
                </c:pt>
                <c:pt idx="42">
                  <c:v>780399</c:v>
                </c:pt>
                <c:pt idx="43">
                  <c:v>803878</c:v>
                </c:pt>
                <c:pt idx="44">
                  <c:v>850363</c:v>
                </c:pt>
                <c:pt idx="45">
                  <c:v>931934</c:v>
                </c:pt>
                <c:pt idx="46">
                  <c:v>947169</c:v>
                </c:pt>
                <c:pt idx="47">
                  <c:v>936721</c:v>
                </c:pt>
                <c:pt idx="48">
                  <c:v>947993</c:v>
                </c:pt>
                <c:pt idx="49">
                  <c:v>952191</c:v>
                </c:pt>
                <c:pt idx="50">
                  <c:v>933828</c:v>
                </c:pt>
                <c:pt idx="51">
                  <c:v>886864</c:v>
                </c:pt>
                <c:pt idx="52">
                  <c:v>832454</c:v>
                </c:pt>
                <c:pt idx="53">
                  <c:v>766147</c:v>
                </c:pt>
                <c:pt idx="54">
                  <c:v>736688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死傷者数</c:v>
                </c:pt>
              </c:strCache>
            </c:strRef>
          </c:tx>
          <c:cat>
            <c:strRef>
              <c:f>Sheet1!$A$2:$A$56</c:f>
              <c:strCache>
                <c:ptCount val="55"/>
                <c:pt idx="0">
                  <c:v>1955年</c:v>
                </c:pt>
                <c:pt idx="1">
                  <c:v>1956年</c:v>
                </c:pt>
                <c:pt idx="2">
                  <c:v>1957年</c:v>
                </c:pt>
                <c:pt idx="3">
                  <c:v>1958年</c:v>
                </c:pt>
                <c:pt idx="4">
                  <c:v>1959年</c:v>
                </c:pt>
                <c:pt idx="5">
                  <c:v>1960年</c:v>
                </c:pt>
                <c:pt idx="6">
                  <c:v>1961年</c:v>
                </c:pt>
                <c:pt idx="7">
                  <c:v>1962年</c:v>
                </c:pt>
                <c:pt idx="8">
                  <c:v>1963年</c:v>
                </c:pt>
                <c:pt idx="9">
                  <c:v>1964年</c:v>
                </c:pt>
                <c:pt idx="10">
                  <c:v>1965年</c:v>
                </c:pt>
                <c:pt idx="11">
                  <c:v>1966年</c:v>
                </c:pt>
                <c:pt idx="12">
                  <c:v>1967年</c:v>
                </c:pt>
                <c:pt idx="13">
                  <c:v>1968年</c:v>
                </c:pt>
                <c:pt idx="14">
                  <c:v>1969年</c:v>
                </c:pt>
                <c:pt idx="15">
                  <c:v>1970年</c:v>
                </c:pt>
                <c:pt idx="16">
                  <c:v>1971年</c:v>
                </c:pt>
                <c:pt idx="17">
                  <c:v>1972年</c:v>
                </c:pt>
                <c:pt idx="18">
                  <c:v>1973年</c:v>
                </c:pt>
                <c:pt idx="19">
                  <c:v>1974年</c:v>
                </c:pt>
                <c:pt idx="20">
                  <c:v>1975年</c:v>
                </c:pt>
                <c:pt idx="21">
                  <c:v>1976年</c:v>
                </c:pt>
                <c:pt idx="22">
                  <c:v>1977年</c:v>
                </c:pt>
                <c:pt idx="23">
                  <c:v>1978年</c:v>
                </c:pt>
                <c:pt idx="24">
                  <c:v>1979年</c:v>
                </c:pt>
                <c:pt idx="25">
                  <c:v>1980年</c:v>
                </c:pt>
                <c:pt idx="26">
                  <c:v>1981年</c:v>
                </c:pt>
                <c:pt idx="27">
                  <c:v>1982年</c:v>
                </c:pt>
                <c:pt idx="28">
                  <c:v>1983年</c:v>
                </c:pt>
                <c:pt idx="29">
                  <c:v>1984年</c:v>
                </c:pt>
                <c:pt idx="30">
                  <c:v>1985年</c:v>
                </c:pt>
                <c:pt idx="31">
                  <c:v>1986年</c:v>
                </c:pt>
                <c:pt idx="32">
                  <c:v>1987年</c:v>
                </c:pt>
                <c:pt idx="33">
                  <c:v>1988年</c:v>
                </c:pt>
                <c:pt idx="34">
                  <c:v>1989年</c:v>
                </c:pt>
                <c:pt idx="35">
                  <c:v>1990年</c:v>
                </c:pt>
                <c:pt idx="36">
                  <c:v>1991年</c:v>
                </c:pt>
                <c:pt idx="37">
                  <c:v>1992年</c:v>
                </c:pt>
                <c:pt idx="38">
                  <c:v>1993年</c:v>
                </c:pt>
                <c:pt idx="39">
                  <c:v>1994年</c:v>
                </c:pt>
                <c:pt idx="40">
                  <c:v>1995年</c:v>
                </c:pt>
                <c:pt idx="41">
                  <c:v>1996年</c:v>
                </c:pt>
                <c:pt idx="42">
                  <c:v>1997年</c:v>
                </c:pt>
                <c:pt idx="43">
                  <c:v>1998年</c:v>
                </c:pt>
                <c:pt idx="44">
                  <c:v>1999年</c:v>
                </c:pt>
                <c:pt idx="45">
                  <c:v>2000年</c:v>
                </c:pt>
                <c:pt idx="46">
                  <c:v>2001年</c:v>
                </c:pt>
                <c:pt idx="47">
                  <c:v>2002年</c:v>
                </c:pt>
                <c:pt idx="48">
                  <c:v>2003年</c:v>
                </c:pt>
                <c:pt idx="49">
                  <c:v>2004年</c:v>
                </c:pt>
                <c:pt idx="50">
                  <c:v>2005年</c:v>
                </c:pt>
                <c:pt idx="51">
                  <c:v>2006年</c:v>
                </c:pt>
                <c:pt idx="52">
                  <c:v>2007年</c:v>
                </c:pt>
                <c:pt idx="53">
                  <c:v>2008年</c:v>
                </c:pt>
                <c:pt idx="54">
                  <c:v>2009年</c:v>
                </c:pt>
              </c:strCache>
            </c:strRef>
          </c:cat>
          <c:val>
            <c:numRef>
              <c:f>Sheet1!$C$2:$C$56</c:f>
              <c:numCache>
                <c:formatCode>General</c:formatCode>
                <c:ptCount val="55"/>
                <c:pt idx="0">
                  <c:v>82880</c:v>
                </c:pt>
                <c:pt idx="1">
                  <c:v>108823</c:v>
                </c:pt>
                <c:pt idx="2">
                  <c:v>132105</c:v>
                </c:pt>
                <c:pt idx="3">
                  <c:v>153680</c:v>
                </c:pt>
                <c:pt idx="4">
                  <c:v>186030</c:v>
                </c:pt>
                <c:pt idx="5">
                  <c:v>301211</c:v>
                </c:pt>
                <c:pt idx="6">
                  <c:v>321562</c:v>
                </c:pt>
                <c:pt idx="7">
                  <c:v>325258</c:v>
                </c:pt>
                <c:pt idx="8">
                  <c:v>371390</c:v>
                </c:pt>
                <c:pt idx="9">
                  <c:v>414435</c:v>
                </c:pt>
                <c:pt idx="10">
                  <c:v>438150</c:v>
                </c:pt>
                <c:pt idx="11">
                  <c:v>531679</c:v>
                </c:pt>
                <c:pt idx="12">
                  <c:v>668995</c:v>
                </c:pt>
                <c:pt idx="13">
                  <c:v>842327</c:v>
                </c:pt>
                <c:pt idx="14">
                  <c:v>983257</c:v>
                </c:pt>
                <c:pt idx="15">
                  <c:v>997861</c:v>
                </c:pt>
                <c:pt idx="16">
                  <c:v>965967</c:v>
                </c:pt>
                <c:pt idx="17">
                  <c:v>905116</c:v>
                </c:pt>
                <c:pt idx="18">
                  <c:v>804522</c:v>
                </c:pt>
                <c:pt idx="19">
                  <c:v>662852</c:v>
                </c:pt>
                <c:pt idx="20">
                  <c:v>633259</c:v>
                </c:pt>
                <c:pt idx="21">
                  <c:v>623691</c:v>
                </c:pt>
                <c:pt idx="22">
                  <c:v>602156</c:v>
                </c:pt>
                <c:pt idx="23">
                  <c:v>602899</c:v>
                </c:pt>
                <c:pt idx="24">
                  <c:v>604748</c:v>
                </c:pt>
                <c:pt idx="25">
                  <c:v>607479</c:v>
                </c:pt>
                <c:pt idx="26">
                  <c:v>616065</c:v>
                </c:pt>
                <c:pt idx="27">
                  <c:v>635265</c:v>
                </c:pt>
                <c:pt idx="28">
                  <c:v>664342</c:v>
                </c:pt>
                <c:pt idx="29">
                  <c:v>653583</c:v>
                </c:pt>
                <c:pt idx="30">
                  <c:v>690607</c:v>
                </c:pt>
                <c:pt idx="31">
                  <c:v>721647</c:v>
                </c:pt>
                <c:pt idx="32">
                  <c:v>731526</c:v>
                </c:pt>
                <c:pt idx="33">
                  <c:v>763189</c:v>
                </c:pt>
                <c:pt idx="34">
                  <c:v>825918</c:v>
                </c:pt>
                <c:pt idx="35">
                  <c:v>801522</c:v>
                </c:pt>
                <c:pt idx="36">
                  <c:v>821350</c:v>
                </c:pt>
                <c:pt idx="37">
                  <c:v>855454</c:v>
                </c:pt>
                <c:pt idx="38">
                  <c:v>889575</c:v>
                </c:pt>
                <c:pt idx="39">
                  <c:v>892372</c:v>
                </c:pt>
                <c:pt idx="40">
                  <c:v>933356</c:v>
                </c:pt>
                <c:pt idx="41">
                  <c:v>952145</c:v>
                </c:pt>
                <c:pt idx="42">
                  <c:v>968565</c:v>
                </c:pt>
                <c:pt idx="43">
                  <c:v>999886</c:v>
                </c:pt>
                <c:pt idx="44">
                  <c:v>1059403</c:v>
                </c:pt>
                <c:pt idx="45">
                  <c:v>1164763</c:v>
                </c:pt>
                <c:pt idx="46">
                  <c:v>1189702</c:v>
                </c:pt>
                <c:pt idx="47">
                  <c:v>1176181</c:v>
                </c:pt>
                <c:pt idx="48">
                  <c:v>1189133</c:v>
                </c:pt>
                <c:pt idx="49">
                  <c:v>1190478</c:v>
                </c:pt>
                <c:pt idx="50">
                  <c:v>1163504</c:v>
                </c:pt>
                <c:pt idx="51">
                  <c:v>1104551</c:v>
                </c:pt>
                <c:pt idx="52">
                  <c:v>1040189</c:v>
                </c:pt>
                <c:pt idx="53">
                  <c:v>950659</c:v>
                </c:pt>
                <c:pt idx="54">
                  <c:v>915029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死者数</c:v>
                </c:pt>
              </c:strCache>
            </c:strRef>
          </c:tx>
          <c:cat>
            <c:strRef>
              <c:f>Sheet1!$A$2:$A$56</c:f>
              <c:strCache>
                <c:ptCount val="55"/>
                <c:pt idx="0">
                  <c:v>1955年</c:v>
                </c:pt>
                <c:pt idx="1">
                  <c:v>1956年</c:v>
                </c:pt>
                <c:pt idx="2">
                  <c:v>1957年</c:v>
                </c:pt>
                <c:pt idx="3">
                  <c:v>1958年</c:v>
                </c:pt>
                <c:pt idx="4">
                  <c:v>1959年</c:v>
                </c:pt>
                <c:pt idx="5">
                  <c:v>1960年</c:v>
                </c:pt>
                <c:pt idx="6">
                  <c:v>1961年</c:v>
                </c:pt>
                <c:pt idx="7">
                  <c:v>1962年</c:v>
                </c:pt>
                <c:pt idx="8">
                  <c:v>1963年</c:v>
                </c:pt>
                <c:pt idx="9">
                  <c:v>1964年</c:v>
                </c:pt>
                <c:pt idx="10">
                  <c:v>1965年</c:v>
                </c:pt>
                <c:pt idx="11">
                  <c:v>1966年</c:v>
                </c:pt>
                <c:pt idx="12">
                  <c:v>1967年</c:v>
                </c:pt>
                <c:pt idx="13">
                  <c:v>1968年</c:v>
                </c:pt>
                <c:pt idx="14">
                  <c:v>1969年</c:v>
                </c:pt>
                <c:pt idx="15">
                  <c:v>1970年</c:v>
                </c:pt>
                <c:pt idx="16">
                  <c:v>1971年</c:v>
                </c:pt>
                <c:pt idx="17">
                  <c:v>1972年</c:v>
                </c:pt>
                <c:pt idx="18">
                  <c:v>1973年</c:v>
                </c:pt>
                <c:pt idx="19">
                  <c:v>1974年</c:v>
                </c:pt>
                <c:pt idx="20">
                  <c:v>1975年</c:v>
                </c:pt>
                <c:pt idx="21">
                  <c:v>1976年</c:v>
                </c:pt>
                <c:pt idx="22">
                  <c:v>1977年</c:v>
                </c:pt>
                <c:pt idx="23">
                  <c:v>1978年</c:v>
                </c:pt>
                <c:pt idx="24">
                  <c:v>1979年</c:v>
                </c:pt>
                <c:pt idx="25">
                  <c:v>1980年</c:v>
                </c:pt>
                <c:pt idx="26">
                  <c:v>1981年</c:v>
                </c:pt>
                <c:pt idx="27">
                  <c:v>1982年</c:v>
                </c:pt>
                <c:pt idx="28">
                  <c:v>1983年</c:v>
                </c:pt>
                <c:pt idx="29">
                  <c:v>1984年</c:v>
                </c:pt>
                <c:pt idx="30">
                  <c:v>1985年</c:v>
                </c:pt>
                <c:pt idx="31">
                  <c:v>1986年</c:v>
                </c:pt>
                <c:pt idx="32">
                  <c:v>1987年</c:v>
                </c:pt>
                <c:pt idx="33">
                  <c:v>1988年</c:v>
                </c:pt>
                <c:pt idx="34">
                  <c:v>1989年</c:v>
                </c:pt>
                <c:pt idx="35">
                  <c:v>1990年</c:v>
                </c:pt>
                <c:pt idx="36">
                  <c:v>1991年</c:v>
                </c:pt>
                <c:pt idx="37">
                  <c:v>1992年</c:v>
                </c:pt>
                <c:pt idx="38">
                  <c:v>1993年</c:v>
                </c:pt>
                <c:pt idx="39">
                  <c:v>1994年</c:v>
                </c:pt>
                <c:pt idx="40">
                  <c:v>1995年</c:v>
                </c:pt>
                <c:pt idx="41">
                  <c:v>1996年</c:v>
                </c:pt>
                <c:pt idx="42">
                  <c:v>1997年</c:v>
                </c:pt>
                <c:pt idx="43">
                  <c:v>1998年</c:v>
                </c:pt>
                <c:pt idx="44">
                  <c:v>1999年</c:v>
                </c:pt>
                <c:pt idx="45">
                  <c:v>2000年</c:v>
                </c:pt>
                <c:pt idx="46">
                  <c:v>2001年</c:v>
                </c:pt>
                <c:pt idx="47">
                  <c:v>2002年</c:v>
                </c:pt>
                <c:pt idx="48">
                  <c:v>2003年</c:v>
                </c:pt>
                <c:pt idx="49">
                  <c:v>2004年</c:v>
                </c:pt>
                <c:pt idx="50">
                  <c:v>2005年</c:v>
                </c:pt>
                <c:pt idx="51">
                  <c:v>2006年</c:v>
                </c:pt>
                <c:pt idx="52">
                  <c:v>2007年</c:v>
                </c:pt>
                <c:pt idx="53">
                  <c:v>2008年</c:v>
                </c:pt>
                <c:pt idx="54">
                  <c:v>2009年</c:v>
                </c:pt>
              </c:strCache>
            </c:strRef>
          </c:cat>
          <c:val>
            <c:numRef>
              <c:f>Sheet1!$D$2:$D$56</c:f>
              <c:numCache>
                <c:formatCode>General</c:formatCode>
                <c:ptCount val="55"/>
                <c:pt idx="0">
                  <c:v>6379</c:v>
                </c:pt>
                <c:pt idx="1">
                  <c:v>6751</c:v>
                </c:pt>
                <c:pt idx="2">
                  <c:v>7575</c:v>
                </c:pt>
                <c:pt idx="3">
                  <c:v>8248</c:v>
                </c:pt>
                <c:pt idx="4">
                  <c:v>10079</c:v>
                </c:pt>
                <c:pt idx="5">
                  <c:v>12055</c:v>
                </c:pt>
                <c:pt idx="6">
                  <c:v>12865</c:v>
                </c:pt>
                <c:pt idx="7">
                  <c:v>11445</c:v>
                </c:pt>
                <c:pt idx="8">
                  <c:v>12301</c:v>
                </c:pt>
                <c:pt idx="9">
                  <c:v>13318</c:v>
                </c:pt>
                <c:pt idx="10">
                  <c:v>12484</c:v>
                </c:pt>
                <c:pt idx="11">
                  <c:v>13904</c:v>
                </c:pt>
                <c:pt idx="12">
                  <c:v>13618</c:v>
                </c:pt>
                <c:pt idx="13">
                  <c:v>14256</c:v>
                </c:pt>
                <c:pt idx="14">
                  <c:v>16257</c:v>
                </c:pt>
                <c:pt idx="15">
                  <c:v>16765</c:v>
                </c:pt>
                <c:pt idx="16">
                  <c:v>16278</c:v>
                </c:pt>
                <c:pt idx="17">
                  <c:v>15918</c:v>
                </c:pt>
                <c:pt idx="18">
                  <c:v>14574</c:v>
                </c:pt>
                <c:pt idx="19">
                  <c:v>11432</c:v>
                </c:pt>
                <c:pt idx="20">
                  <c:v>10792</c:v>
                </c:pt>
                <c:pt idx="21">
                  <c:v>9734</c:v>
                </c:pt>
                <c:pt idx="22">
                  <c:v>8945</c:v>
                </c:pt>
                <c:pt idx="23">
                  <c:v>8783</c:v>
                </c:pt>
                <c:pt idx="24">
                  <c:v>8466</c:v>
                </c:pt>
                <c:pt idx="25">
                  <c:v>8760</c:v>
                </c:pt>
                <c:pt idx="26">
                  <c:v>8719</c:v>
                </c:pt>
                <c:pt idx="27">
                  <c:v>9073</c:v>
                </c:pt>
                <c:pt idx="28">
                  <c:v>9520</c:v>
                </c:pt>
                <c:pt idx="29">
                  <c:v>9262</c:v>
                </c:pt>
                <c:pt idx="30">
                  <c:v>9261</c:v>
                </c:pt>
                <c:pt idx="31">
                  <c:v>9317</c:v>
                </c:pt>
                <c:pt idx="32">
                  <c:v>9347</c:v>
                </c:pt>
                <c:pt idx="33">
                  <c:v>10344</c:v>
                </c:pt>
                <c:pt idx="34">
                  <c:v>11086</c:v>
                </c:pt>
                <c:pt idx="35">
                  <c:v>11227</c:v>
                </c:pt>
                <c:pt idx="36">
                  <c:v>11105</c:v>
                </c:pt>
                <c:pt idx="37">
                  <c:v>11451</c:v>
                </c:pt>
                <c:pt idx="38">
                  <c:v>10942</c:v>
                </c:pt>
                <c:pt idx="39">
                  <c:v>10649</c:v>
                </c:pt>
                <c:pt idx="40">
                  <c:v>10679</c:v>
                </c:pt>
                <c:pt idx="41">
                  <c:v>9942</c:v>
                </c:pt>
                <c:pt idx="42">
                  <c:v>9640</c:v>
                </c:pt>
                <c:pt idx="43">
                  <c:v>9211</c:v>
                </c:pt>
                <c:pt idx="44">
                  <c:v>9006</c:v>
                </c:pt>
                <c:pt idx="45">
                  <c:v>9066</c:v>
                </c:pt>
                <c:pt idx="46">
                  <c:v>8747</c:v>
                </c:pt>
                <c:pt idx="47">
                  <c:v>8326</c:v>
                </c:pt>
                <c:pt idx="48">
                  <c:v>7702</c:v>
                </c:pt>
                <c:pt idx="49">
                  <c:v>7358</c:v>
                </c:pt>
                <c:pt idx="50">
                  <c:v>6871</c:v>
                </c:pt>
                <c:pt idx="51">
                  <c:v>6352</c:v>
                </c:pt>
                <c:pt idx="52">
                  <c:v>5744</c:v>
                </c:pt>
                <c:pt idx="53">
                  <c:v>5155</c:v>
                </c:pt>
                <c:pt idx="54">
                  <c:v>4914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1334400"/>
        <c:axId val="31335936"/>
      </c:lineChart>
      <c:catAx>
        <c:axId val="31334400"/>
        <c:scaling>
          <c:orientation val="minMax"/>
        </c:scaling>
        <c:delete val="0"/>
        <c:axPos val="b"/>
        <c:majorTickMark val="out"/>
        <c:minorTickMark val="none"/>
        <c:tickLblPos val="nextTo"/>
        <c:crossAx val="31335936"/>
        <c:crosses val="autoZero"/>
        <c:auto val="1"/>
        <c:lblAlgn val="ctr"/>
        <c:lblOffset val="100"/>
        <c:noMultiLvlLbl val="0"/>
      </c:catAx>
      <c:valAx>
        <c:axId val="313359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133440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="0"/>
          </a:pPr>
          <a:endParaRPr lang="ja-JP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2" name="サブタイトル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2010/9/28</a:t>
            </a:fld>
            <a:endParaRPr kumimoji="1" lang="ja-JP" altLang="en-US"/>
          </a:p>
        </p:txBody>
      </p:sp>
      <p:sp>
        <p:nvSpPr>
          <p:cNvPr id="20" name="フッター プレースホルダー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9" name="フローチャート: 処理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フローチャート: 処理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パイ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ドーナツ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正方形/長方形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タイトル プレースホルダー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24" name="日付プレースホルダー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57BD761-EA4E-440E-A3FE-35AC1D904C04}" type="datetimeFigureOut">
              <a:rPr kumimoji="1" lang="ja-JP" altLang="en-US" smtClean="0"/>
              <a:t>2010/9/28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2" name="スライド番号プレースホルダー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交通事故の推移と安全対策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交通システム研究科</a:t>
            </a:r>
            <a:endParaRPr kumimoji="1" lang="en-US" altLang="ja-JP" dirty="0" smtClean="0"/>
          </a:p>
          <a:p>
            <a:r>
              <a:rPr lang="ja-JP" altLang="en-US" dirty="0" smtClean="0"/>
              <a:t>相澤　裕介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0908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研究の目的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 smtClean="0"/>
              <a:t>交通</a:t>
            </a:r>
            <a:r>
              <a:rPr lang="ja-JP" altLang="en-US" dirty="0"/>
              <a:t>事故による死傷者と道路環境</a:t>
            </a:r>
            <a:r>
              <a:rPr lang="ja-JP" altLang="en-US" dirty="0" smtClean="0"/>
              <a:t>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技術</a:t>
            </a:r>
            <a:r>
              <a:rPr lang="ja-JP" altLang="en-US" dirty="0"/>
              <a:t>環境の因果関係を検討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今後の道路交通安全</a:t>
            </a:r>
            <a:r>
              <a:rPr lang="ja-JP" altLang="en-US" dirty="0" smtClean="0"/>
              <a:t>施策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ならび</a:t>
            </a:r>
            <a:r>
              <a:rPr lang="ja-JP" altLang="en-US" dirty="0"/>
              <a:t>に技術開発の指針を検討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発展途上国に</a:t>
            </a:r>
            <a:r>
              <a:rPr lang="ja-JP" altLang="en-US" dirty="0" smtClean="0"/>
              <a:t>おける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道路</a:t>
            </a:r>
            <a:r>
              <a:rPr lang="ja-JP" altLang="en-US" dirty="0"/>
              <a:t>開発の指針を検討する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82219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交通事故と死傷者の現状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b="1" dirty="0" smtClean="0">
                <a:solidFill>
                  <a:schemeClr val="accent3">
                    <a:lumMod val="75000"/>
                  </a:schemeClr>
                </a:solidFill>
              </a:rPr>
              <a:t>≪</a:t>
            </a:r>
            <a:r>
              <a:rPr lang="ja-JP" altLang="en-US" b="1" dirty="0">
                <a:solidFill>
                  <a:schemeClr val="accent3">
                    <a:lumMod val="75000"/>
                  </a:schemeClr>
                </a:solidFill>
              </a:rPr>
              <a:t>死者数≫</a:t>
            </a:r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en-US" altLang="ja-JP" dirty="0"/>
              <a:t>1970</a:t>
            </a:r>
            <a:r>
              <a:rPr lang="ja-JP" altLang="en-US" dirty="0"/>
              <a:t>年をピークに減少</a:t>
            </a:r>
            <a:r>
              <a:rPr lang="ja-JP" altLang="en-US" dirty="0" smtClean="0"/>
              <a:t>傾向</a:t>
            </a:r>
            <a:endParaRPr lang="en-US" altLang="ja-JP" dirty="0" smtClean="0"/>
          </a:p>
          <a:p>
            <a:pPr lvl="1">
              <a:buClr>
                <a:schemeClr val="accent2"/>
              </a:buClr>
              <a:buFont typeface="Wingdings" pitchFamily="2" charset="2"/>
              <a:buChar char="u"/>
            </a:pPr>
            <a:r>
              <a:rPr lang="en-US" altLang="ja-JP" dirty="0"/>
              <a:t>16,765</a:t>
            </a:r>
            <a:r>
              <a:rPr lang="ja-JP" altLang="en-US" dirty="0"/>
              <a:t>人（</a:t>
            </a:r>
            <a:r>
              <a:rPr lang="en-US" altLang="ja-JP" dirty="0"/>
              <a:t>1970</a:t>
            </a:r>
            <a:r>
              <a:rPr lang="ja-JP" altLang="en-US" dirty="0"/>
              <a:t>年）→ </a:t>
            </a:r>
            <a:r>
              <a:rPr lang="en-US" altLang="ja-JP" dirty="0"/>
              <a:t>4,914</a:t>
            </a:r>
            <a:r>
              <a:rPr lang="ja-JP" altLang="en-US" dirty="0"/>
              <a:t>人（</a:t>
            </a:r>
            <a:r>
              <a:rPr lang="en-US" altLang="ja-JP" dirty="0"/>
              <a:t>2009</a:t>
            </a:r>
            <a:r>
              <a:rPr lang="ja-JP" altLang="en-US" dirty="0"/>
              <a:t>年）</a:t>
            </a:r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b="1" dirty="0">
                <a:solidFill>
                  <a:schemeClr val="accent3">
                    <a:lumMod val="75000"/>
                  </a:schemeClr>
                </a:solidFill>
              </a:rPr>
              <a:t>≪死傷者数≫</a:t>
            </a:r>
          </a:p>
          <a:p>
            <a:pPr marL="0" indent="0">
              <a:buNone/>
            </a:pPr>
            <a:r>
              <a:rPr lang="ja-JP" altLang="en-US" dirty="0"/>
              <a:t>　減少傾向であるが、依然として高水準</a:t>
            </a:r>
          </a:p>
          <a:p>
            <a:pPr lvl="1"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ピークは</a:t>
            </a:r>
            <a:r>
              <a:rPr lang="en-US" altLang="ja-JP" dirty="0"/>
              <a:t>2004</a:t>
            </a:r>
            <a:r>
              <a:rPr lang="ja-JP" altLang="en-US" dirty="0"/>
              <a:t>年の</a:t>
            </a:r>
            <a:r>
              <a:rPr lang="en-US" altLang="ja-JP" dirty="0"/>
              <a:t>119</a:t>
            </a:r>
            <a:r>
              <a:rPr lang="ja-JP" altLang="en-US" dirty="0"/>
              <a:t>万人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395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交通事故の発生件数と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 smtClean="0"/>
              <a:t>死傷者数、死者数の推移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6588262"/>
              </p:ext>
            </p:extLst>
          </p:nvPr>
        </p:nvGraphicFramePr>
        <p:xfrm>
          <a:off x="1435100" y="2132856"/>
          <a:ext cx="7499354" cy="4032449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120676"/>
                <a:gridCol w="1063113"/>
                <a:gridCol w="1063113"/>
                <a:gridCol w="1063113"/>
                <a:gridCol w="1063113"/>
                <a:gridCol w="1063113"/>
                <a:gridCol w="1063113"/>
              </a:tblGrid>
              <a:tr h="1103891">
                <a:tc>
                  <a:txBody>
                    <a:bodyPr/>
                    <a:lstStyle/>
                    <a:p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1959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34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1969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1979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54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1989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（平成元年）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1999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11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2009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21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事故発生件数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201,292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720,880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471,573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661,363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850,363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736,688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死傷者数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186,030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983,257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604,748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825,918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1,059,403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915,029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死者数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10,079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16,257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8,466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11,086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9,006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4,914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0848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交通事故の発生件数と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死傷者数、死者数の推移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1762866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219349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フレッシュ">
  <a:themeElements>
    <a:clrScheme name="フレッシュ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フレッシュ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フレッシュ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59</TotalTime>
  <Words>108</Words>
  <Application>Microsoft Office PowerPoint</Application>
  <PresentationFormat>画面に合わせる (4:3)</PresentationFormat>
  <Paragraphs>54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フレッシュ</vt:lpstr>
      <vt:lpstr>交通事故の推移と安全対策</vt:lpstr>
      <vt:lpstr>研究の目的</vt:lpstr>
      <vt:lpstr>交通事故と死傷者の現状</vt:lpstr>
      <vt:lpstr>交通事故の発生件数と 死傷者数、死者数の推移</vt:lpstr>
      <vt:lpstr>交通事故の発生件数と 死傷者数、死者数の推移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交通事故の推移と安全対策</dc:title>
  <dc:creator>相澤裕介</dc:creator>
  <cp:lastModifiedBy>相澤裕介</cp:lastModifiedBy>
  <cp:revision>24</cp:revision>
  <dcterms:created xsi:type="dcterms:W3CDTF">2010-09-16T22:50:59Z</dcterms:created>
  <dcterms:modified xsi:type="dcterms:W3CDTF">2010-09-27T21:51:02Z</dcterms:modified>
</cp:coreProperties>
</file>