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-624" y="7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51637632"/>
        <c:axId val="51651712"/>
      </c:lineChart>
      <c:catAx>
        <c:axId val="51637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1651712"/>
        <c:crosses val="autoZero"/>
        <c:auto val="1"/>
        <c:lblAlgn val="ctr"/>
        <c:lblOffset val="100"/>
      </c:catAx>
      <c:valAx>
        <c:axId val="51651712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51637632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」の申込受付を開始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全国各地の自動販売機を「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」対応に変更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</a:t>
          </a:r>
          <a:r>
            <a:rPr kumimoji="1" lang="en-US" altLang="en-US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en-US" dirty="0" err="1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」を電子マネーとして利用することも可能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6E7AF-4F9B-4A49-B6D9-FA049F4FFA2D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443CD-CADA-466F-807B-B614387A64A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ja-JP" altLang="en-US" dirty="0"/>
              <a:t>続いて、喫煙率の推移をグラフで示します。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このグラフを見ると、ここ数年、喫煙者の割合が全体的に減少していることがわかります。特に</a:t>
            </a:r>
            <a:r>
              <a:rPr lang="ja-JP" altLang="en-US" b="1" dirty="0">
                <a:solidFill>
                  <a:srgbClr val="FF0000"/>
                </a:solidFill>
              </a:rPr>
              <a:t>「男性」の喫煙率は、この</a:t>
            </a:r>
            <a:r>
              <a:rPr lang="en-US" altLang="ja-JP" b="1" dirty="0">
                <a:solidFill>
                  <a:srgbClr val="FF0000"/>
                </a:solidFill>
              </a:rPr>
              <a:t>5</a:t>
            </a:r>
            <a:r>
              <a:rPr lang="ja-JP" altLang="en-US" b="1" dirty="0">
                <a:solidFill>
                  <a:srgbClr val="FF0000"/>
                </a:solidFill>
              </a:rPr>
              <a:t>年間で</a:t>
            </a:r>
            <a:r>
              <a:rPr lang="en-US" altLang="ja-JP" b="1" dirty="0">
                <a:solidFill>
                  <a:srgbClr val="FF0000"/>
                </a:solidFill>
              </a:rPr>
              <a:t>10</a:t>
            </a:r>
            <a:r>
              <a:rPr lang="ja-JP" altLang="en-US" b="1" dirty="0">
                <a:solidFill>
                  <a:srgbClr val="FF0000"/>
                </a:solidFill>
              </a:rPr>
              <a:t>％ほど減少</a:t>
            </a:r>
            <a:r>
              <a:rPr lang="ja-JP" altLang="en-US" dirty="0"/>
              <a:t>しました。ただし、この数値は他の先進国よりも高く、今後も喫煙率の低下を継続していく必要があると考えられます。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一方、「女性」の喫煙者は、割合的には小さいものの、“</a:t>
            </a:r>
            <a:r>
              <a:rPr lang="ja-JP" altLang="en-US"/>
              <a:t>ほぼ</a:t>
            </a:r>
            <a:r>
              <a:rPr lang="ja-JP" altLang="en-US" smtClean="0"/>
              <a:t>横ばい”の</a:t>
            </a:r>
            <a:r>
              <a:rPr lang="ja-JP" altLang="en-US" dirty="0"/>
              <a:t>状態であり、喫煙率の減少を確認できません。また、</a:t>
            </a:r>
            <a:r>
              <a:rPr lang="en-US" altLang="ja-JP" b="1" dirty="0">
                <a:solidFill>
                  <a:srgbClr val="FF0000"/>
                </a:solidFill>
              </a:rPr>
              <a:t>20</a:t>
            </a:r>
            <a:r>
              <a:rPr lang="ja-JP" altLang="en-US" b="1" dirty="0">
                <a:solidFill>
                  <a:srgbClr val="FF0000"/>
                </a:solidFill>
              </a:rPr>
              <a:t>～</a:t>
            </a:r>
            <a:r>
              <a:rPr lang="en-US" altLang="ja-JP" b="1" dirty="0">
                <a:solidFill>
                  <a:srgbClr val="FF0000"/>
                </a:solidFill>
              </a:rPr>
              <a:t>30</a:t>
            </a:r>
            <a:r>
              <a:rPr lang="ja-JP" altLang="en-US" b="1" dirty="0">
                <a:solidFill>
                  <a:srgbClr val="FF0000"/>
                </a:solidFill>
              </a:rPr>
              <a:t>代の女性の喫煙率が高く、妊婦の喫煙率が上昇傾向</a:t>
            </a:r>
            <a:r>
              <a:rPr lang="ja-JP" altLang="en-US" dirty="0"/>
              <a:t>にあるという調査結果もあります。</a:t>
            </a:r>
          </a:p>
          <a:p>
            <a:pPr algn="just"/>
            <a:endParaRPr lang="ja-JP" altLang="en-US" dirty="0"/>
          </a:p>
          <a:p>
            <a:pPr algn="just"/>
            <a:r>
              <a:rPr lang="ja-JP" altLang="en-US" dirty="0"/>
              <a:t>そのほか、このグラフには示していませんが、</a:t>
            </a:r>
            <a:r>
              <a:rPr lang="ja-JP" altLang="en-US" b="1" dirty="0">
                <a:solidFill>
                  <a:srgbClr val="FF0000"/>
                </a:solidFill>
              </a:rPr>
              <a:t>未成年者の喫煙率が高い</a:t>
            </a:r>
            <a:r>
              <a:rPr lang="ja-JP" altLang="en-US" dirty="0"/>
              <a:t>ことも大きな問題であると考えられます。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443CD-CADA-466F-807B-B614387A64A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2007/8/4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714744" y="6286520"/>
            <a:ext cx="5286412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 smtClean="0"/>
              <a:t>出典：国民栄養の現状（平成１４年国民栄養調査結果）</a:t>
            </a:r>
            <a:endParaRPr kumimoji="1" lang="ja-JP" altLang="en-US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417</Words>
  <Application>Microsoft Office PowerPoint</Application>
  <PresentationFormat>画面に合わせる (4:3)</PresentationFormat>
  <Paragraphs>75</Paragraphs>
  <Slides>6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49</cp:revision>
  <dcterms:created xsi:type="dcterms:W3CDTF">2007-07-25T12:24:05Z</dcterms:created>
  <dcterms:modified xsi:type="dcterms:W3CDTF">2007-08-04T11:10:04Z</dcterms:modified>
</cp:coreProperties>
</file>