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style val="26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52.7</c:v>
                </c:pt>
                <c:pt idx="1">
                  <c:v>50.8</c:v>
                </c:pt>
                <c:pt idx="2">
                  <c:v>49.2</c:v>
                </c:pt>
                <c:pt idx="3">
                  <c:v>47.4</c:v>
                </c:pt>
                <c:pt idx="4">
                  <c:v>45.9</c:v>
                </c:pt>
                <c:pt idx="5">
                  <c:v>43.3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11.6</c:v>
                </c:pt>
                <c:pt idx="1">
                  <c:v>10.9</c:v>
                </c:pt>
                <c:pt idx="2">
                  <c:v>10.3</c:v>
                </c:pt>
                <c:pt idx="3">
                  <c:v>11.5</c:v>
                </c:pt>
                <c:pt idx="4">
                  <c:v>9.9</c:v>
                </c:pt>
                <c:pt idx="5">
                  <c:v>10.199999999999999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28.7</c:v>
                </c:pt>
                <c:pt idx="1">
                  <c:v>27.6</c:v>
                </c:pt>
                <c:pt idx="2">
                  <c:v>26.2</c:v>
                </c:pt>
                <c:pt idx="3">
                  <c:v>27</c:v>
                </c:pt>
                <c:pt idx="4">
                  <c:v>24.4</c:v>
                </c:pt>
                <c:pt idx="5">
                  <c:v>24</c:v>
                </c:pt>
              </c:numCache>
            </c:numRef>
          </c:val>
        </c:ser>
        <c:dLbls>
          <c:dLblPos val="t"/>
          <c:showVal val="1"/>
        </c:dLbls>
        <c:marker val="1"/>
        <c:axId val="31931008"/>
        <c:axId val="31945088"/>
      </c:lineChart>
      <c:catAx>
        <c:axId val="31931008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31945088"/>
        <c:crosses val="autoZero"/>
        <c:auto val="1"/>
        <c:lblAlgn val="ctr"/>
        <c:lblOffset val="100"/>
      </c:catAx>
      <c:valAx>
        <c:axId val="31945088"/>
        <c:scaling>
          <c:orientation val="minMax"/>
        </c:scaling>
        <c:axPos val="l"/>
        <c:majorGridlines/>
        <c:title>
          <c:tx>
            <c:rich>
              <a:bodyPr rot="0" vert="wordArtVertRtl"/>
              <a:lstStyle/>
              <a:p>
                <a:pPr>
                  <a:defRPr sz="1600"/>
                </a:pPr>
                <a:r>
                  <a:rPr lang="ja-JP" altLang="en-US" sz="1600" dirty="0" smtClean="0"/>
                  <a:t>喫煙習慣者の割合（％）</a:t>
                </a:r>
                <a:endParaRPr lang="ja-JP" altLang="en-US" sz="1600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31931008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9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4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9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喫煙の現状と対策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タバコの有害性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最近の喫煙者の年次推移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未成年者の禁煙対策</a:t>
            </a:r>
            <a:endParaRPr kumimoji="1" lang="ja-JP" altLang="en-US" dirty="0"/>
          </a:p>
        </p:txBody>
      </p:sp>
      <p:pic>
        <p:nvPicPr>
          <p:cNvPr id="1026" name="Picture 2" descr="C:\Users\相澤　裕介\AppData\Local\Microsoft\Windows\Temporary Internet Files\Content.IE5\WVYL2NWP\MCj029095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5214950"/>
            <a:ext cx="2120117" cy="1365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8954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ター</a:t>
            </a:r>
            <a:r>
              <a:rPr lang="ja-JP" altLang="en-US" sz="3700" dirty="0" smtClean="0">
                <a:latin typeface="+mj-ea"/>
                <a:ea typeface="+mj-ea"/>
              </a:rPr>
              <a:t>ル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血管を収縮させ、心臓に負担を与える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中毒性がある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酸素の運搬を妨げる物質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心臓に負担をかけ、動脈硬化の原因にもなる</a:t>
            </a:r>
          </a:p>
          <a:p>
            <a:endParaRPr lang="ja-JP" altLang="en-US" dirty="0" smtClean="0"/>
          </a:p>
          <a:p>
            <a:pPr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1"/>
          <a:ext cx="8686797" cy="451800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2950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男性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52.7%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50.8%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49.2%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47.4%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45.9%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女性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11.6%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10.3%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11.5%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全体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28.7%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27.6%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27.0%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39</TotalTime>
  <Words>162</Words>
  <Application>Microsoft Office PowerPoint</Application>
  <PresentationFormat>画面に合わせる (4:3)</PresentationFormat>
  <Paragraphs>52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37</cp:revision>
  <dcterms:created xsi:type="dcterms:W3CDTF">2007-07-25T12:24:05Z</dcterms:created>
  <dcterms:modified xsi:type="dcterms:W3CDTF">2007-07-28T11:28:49Z</dcterms:modified>
</cp:coreProperties>
</file>