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256" r:id="rId2"/>
    <p:sldId id="258" r:id="rId3"/>
    <p:sldId id="257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 horzBarState="maximized">
    <p:restoredLeft sz="17021" autoAdjust="0"/>
    <p:restoredTop sz="94660"/>
  </p:normalViewPr>
  <p:slideViewPr>
    <p:cSldViewPr snapToGrid="0">
      <p:cViewPr varScale="1">
        <p:scale>
          <a:sx n="60" d="100"/>
          <a:sy n="60" d="100"/>
        </p:scale>
        <p:origin x="102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20" d="100"/>
          <a:sy n="120" d="100"/>
        </p:scale>
        <p:origin x="312" y="-225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20代</c:v>
                </c:pt>
              </c:strCache>
            </c:strRef>
          </c:tx>
          <c:spPr>
            <a:ln w="31750" cap="rnd">
              <a:solidFill>
                <a:schemeClr val="bg1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c:spPr>
          </c:marker>
          <c:cat>
            <c:strRef>
              <c:f>Sheet1!$A$2:$A$8</c:f>
              <c:strCache>
                <c:ptCount val="7"/>
                <c:pt idx="0">
                  <c:v>2012年</c:v>
                </c:pt>
                <c:pt idx="1">
                  <c:v>2013年</c:v>
                </c:pt>
                <c:pt idx="2">
                  <c:v>2014年</c:v>
                </c:pt>
                <c:pt idx="3">
                  <c:v>2015年</c:v>
                </c:pt>
                <c:pt idx="4">
                  <c:v>2016年</c:v>
                </c:pt>
                <c:pt idx="5">
                  <c:v>2017年</c:v>
                </c:pt>
                <c:pt idx="6">
                  <c:v>2018年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79.7</c:v>
                </c:pt>
                <c:pt idx="1">
                  <c:v>89.8</c:v>
                </c:pt>
                <c:pt idx="2">
                  <c:v>94.5</c:v>
                </c:pt>
                <c:pt idx="3">
                  <c:v>98.4</c:v>
                </c:pt>
                <c:pt idx="4">
                  <c:v>99.4</c:v>
                </c:pt>
                <c:pt idx="5">
                  <c:v>97.1</c:v>
                </c:pt>
                <c:pt idx="6">
                  <c:v>95.9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3E7-43CD-8D38-B4A1F4DB7E0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40代</c:v>
                </c:pt>
              </c:strCache>
            </c:strRef>
          </c:tx>
          <c:spPr>
            <a:ln w="31750" cap="rnd">
              <a:solidFill>
                <a:srgbClr val="00B05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  <a:effectLst/>
            </c:spPr>
          </c:marker>
          <c:cat>
            <c:strRef>
              <c:f>Sheet1!$A$2:$A$8</c:f>
              <c:strCache>
                <c:ptCount val="7"/>
                <c:pt idx="0">
                  <c:v>2012年</c:v>
                </c:pt>
                <c:pt idx="1">
                  <c:v>2013年</c:v>
                </c:pt>
                <c:pt idx="2">
                  <c:v>2014年</c:v>
                </c:pt>
                <c:pt idx="3">
                  <c:v>2015年</c:v>
                </c:pt>
                <c:pt idx="4">
                  <c:v>2016年</c:v>
                </c:pt>
                <c:pt idx="5">
                  <c:v>2017年</c:v>
                </c:pt>
                <c:pt idx="6">
                  <c:v>2018年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63.4</c:v>
                </c:pt>
                <c:pt idx="1">
                  <c:v>78.099999999999994</c:v>
                </c:pt>
                <c:pt idx="2">
                  <c:v>83.8</c:v>
                </c:pt>
                <c:pt idx="3">
                  <c:v>88.8</c:v>
                </c:pt>
                <c:pt idx="4">
                  <c:v>90.7</c:v>
                </c:pt>
                <c:pt idx="5">
                  <c:v>94.1</c:v>
                </c:pt>
                <c:pt idx="6">
                  <c:v>95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3E7-43CD-8D38-B4A1F4DB7E0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60代</c:v>
                </c:pt>
              </c:strCache>
            </c:strRef>
          </c:tx>
          <c:spPr>
            <a:ln w="317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c:spPr>
          </c:marker>
          <c:cat>
            <c:strRef>
              <c:f>Sheet1!$A$2:$A$8</c:f>
              <c:strCache>
                <c:ptCount val="7"/>
                <c:pt idx="0">
                  <c:v>2012年</c:v>
                </c:pt>
                <c:pt idx="1">
                  <c:v>2013年</c:v>
                </c:pt>
                <c:pt idx="2">
                  <c:v>2014年</c:v>
                </c:pt>
                <c:pt idx="3">
                  <c:v>2015年</c:v>
                </c:pt>
                <c:pt idx="4">
                  <c:v>2016年</c:v>
                </c:pt>
                <c:pt idx="5">
                  <c:v>2017年</c:v>
                </c:pt>
                <c:pt idx="6">
                  <c:v>2018年</c:v>
                </c:pt>
              </c:strCache>
            </c:strRef>
          </c:cat>
          <c:val>
            <c:numRef>
              <c:f>Sheet1!$D$2:$D$8</c:f>
              <c:numCache>
                <c:formatCode>General</c:formatCode>
                <c:ptCount val="7"/>
                <c:pt idx="0">
                  <c:v>33</c:v>
                </c:pt>
                <c:pt idx="1">
                  <c:v>49.3</c:v>
                </c:pt>
                <c:pt idx="2">
                  <c:v>47.7</c:v>
                </c:pt>
                <c:pt idx="3">
                  <c:v>64.2</c:v>
                </c:pt>
                <c:pt idx="4">
                  <c:v>63.5</c:v>
                </c:pt>
                <c:pt idx="5">
                  <c:v>69.5</c:v>
                </c:pt>
                <c:pt idx="6">
                  <c:v>78.3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23E7-43CD-8D38-B4A1F4DB7E0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89466536"/>
        <c:axId val="389478344"/>
      </c:lineChart>
      <c:catAx>
        <c:axId val="389466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89478344"/>
        <c:crosses val="autoZero"/>
        <c:auto val="1"/>
        <c:lblAlgn val="ctr"/>
        <c:lblOffset val="100"/>
        <c:noMultiLvlLbl val="0"/>
      </c:catAx>
      <c:valAx>
        <c:axId val="389478344"/>
        <c:scaling>
          <c:orientation val="minMax"/>
          <c:max val="105"/>
          <c:min val="0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sz="1400" dirty="0"/>
                  <a:t>保有率（％）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89466536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>
      <cs:styleClr val="auto"/>
    </cs:fillRef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CCA832-7093-4B53-BF66-6FE887A2F726}" type="doc">
      <dgm:prSet loTypeId="urn:microsoft.com/office/officeart/2005/8/layout/chevron2" loCatId="list" qsTypeId="urn:microsoft.com/office/officeart/2005/8/quickstyle/3d4" qsCatId="3D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60EA0938-8B56-47BF-AAB8-F54B237BB8BB}">
      <dgm:prSet phldrT="[テキスト]"/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回収</a:t>
          </a:r>
        </a:p>
      </dgm:t>
    </dgm:pt>
    <dgm:pt modelId="{688F0165-E93A-49AC-900C-15F3F746FF46}" type="parTrans" cxnId="{8DDEFE1B-028D-4BE9-B5AF-63816E2909C0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3EE69F45-7626-4C0A-B8E1-24E924937753}" type="sibTrans" cxnId="{8DDEFE1B-028D-4BE9-B5AF-63816E2909C0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93C4585-4B4D-4AB2-A746-5B994D184876}">
      <dgm:prSet phldrT="[テキスト]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不要になったスマートフォンを回収</a:t>
          </a:r>
        </a:p>
      </dgm:t>
    </dgm:pt>
    <dgm:pt modelId="{6E5447F7-F11A-42E7-944B-50DC7391CF4C}" type="parTrans" cxnId="{AAC8209E-EB16-466B-BCFB-0E2D2DE17F38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10FDF7A-8845-4011-BECB-DFA60BA03650}" type="sibTrans" cxnId="{AAC8209E-EB16-466B-BCFB-0E2D2DE17F38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344CB7D2-F1E2-4D3E-A386-B687ECE273BD}">
      <dgm:prSet phldrT="[テキスト]"/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解体</a:t>
          </a:r>
        </a:p>
      </dgm:t>
    </dgm:pt>
    <dgm:pt modelId="{2AADF1A2-2204-40D8-A607-41E06F2EC546}" type="parTrans" cxnId="{6C673D85-479A-410A-8885-A4ADD284C2B8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523CE48A-667A-49D0-A1CA-1B9ECBBD50A8}" type="sibTrans" cxnId="{6C673D85-479A-410A-8885-A4ADD284C2B8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BEA729C6-8849-48E9-ADC6-53DBBFA73D81}">
      <dgm:prSet phldrT="[テキスト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バッテリーの取り外し</a:t>
          </a:r>
        </a:p>
      </dgm:t>
    </dgm:pt>
    <dgm:pt modelId="{5C3481A2-F77D-44C9-A4F6-40F336005EED}" type="parTrans" cxnId="{8960E778-7EFD-40BE-9391-C0C5B6FBE1A4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5207FDAF-7D3E-4589-88D7-976AF9B4CA7C}" type="sibTrans" cxnId="{8960E778-7EFD-40BE-9391-C0C5B6FBE1A4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4B695CD-5465-4A64-8977-93511A21EBDC}">
      <dgm:prSet phldrT="[テキスト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各パーツに手作業で分解して粉砕</a:t>
          </a:r>
        </a:p>
      </dgm:t>
    </dgm:pt>
    <dgm:pt modelId="{16162411-9E67-4984-9A4F-FD45F5B7AB71}" type="parTrans" cxnId="{4C1F9D66-255F-4FAE-8606-AB956B55BBF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FE69BDB-A658-46EE-83FA-9BC85E827F8E}" type="sibTrans" cxnId="{4C1F9D66-255F-4FAE-8606-AB956B55BBF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3F522C0F-07CD-499F-BF6D-E84A80D6A00C}">
      <dgm:prSet phldrT="[テキスト]"/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再生</a:t>
          </a:r>
        </a:p>
      </dgm:t>
    </dgm:pt>
    <dgm:pt modelId="{68018002-2201-48B9-B416-CCC5DABE0C3C}" type="parTrans" cxnId="{B0684454-23BD-4503-BDC5-FB8B66F0AC5E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83B39F64-AD36-4A8C-BEDD-B5C3C242BD9C}" type="sibTrans" cxnId="{B0684454-23BD-4503-BDC5-FB8B66F0AC5E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EC7102D-A531-41C9-8C87-EBB832E75CA2}">
      <dgm:prSet phldrT="[テキスト]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レアメタルを精錬し、原料としてリサイクル</a:t>
          </a:r>
        </a:p>
      </dgm:t>
    </dgm:pt>
    <dgm:pt modelId="{B696806B-79D8-47E7-93B1-737ECF0BCBAE}" type="parTrans" cxnId="{1C1FAC3B-B211-40DA-86AD-E9C32C3F7ED9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7BB1B318-D594-411B-8194-2C231CF5395A}" type="sibTrans" cxnId="{1C1FAC3B-B211-40DA-86AD-E9C32C3F7ED9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6705B5DE-26CC-4905-9F10-428C0F44F08B}" type="pres">
      <dgm:prSet presAssocID="{BFCCA832-7093-4B53-BF66-6FE887A2F726}" presName="linearFlow" presStyleCnt="0">
        <dgm:presLayoutVars>
          <dgm:dir/>
          <dgm:animLvl val="lvl"/>
          <dgm:resizeHandles val="exact"/>
        </dgm:presLayoutVars>
      </dgm:prSet>
      <dgm:spPr/>
    </dgm:pt>
    <dgm:pt modelId="{858F48CA-3E40-4C62-A5E0-DBCDC5B35F1A}" type="pres">
      <dgm:prSet presAssocID="{60EA0938-8B56-47BF-AAB8-F54B237BB8BB}" presName="composite" presStyleCnt="0"/>
      <dgm:spPr/>
    </dgm:pt>
    <dgm:pt modelId="{1CD92815-289D-488D-8B35-B31E5BC63C25}" type="pres">
      <dgm:prSet presAssocID="{60EA0938-8B56-47BF-AAB8-F54B237BB8BB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6B0C2D8B-0A16-452E-95BC-2792CA572F11}" type="pres">
      <dgm:prSet presAssocID="{60EA0938-8B56-47BF-AAB8-F54B237BB8BB}" presName="descendantText" presStyleLbl="alignAcc1" presStyleIdx="0" presStyleCnt="3">
        <dgm:presLayoutVars>
          <dgm:bulletEnabled val="1"/>
        </dgm:presLayoutVars>
      </dgm:prSet>
      <dgm:spPr/>
    </dgm:pt>
    <dgm:pt modelId="{7B1FD1AE-9949-4017-870A-CD5D76AC4002}" type="pres">
      <dgm:prSet presAssocID="{3EE69F45-7626-4C0A-B8E1-24E924937753}" presName="sp" presStyleCnt="0"/>
      <dgm:spPr/>
    </dgm:pt>
    <dgm:pt modelId="{EDA0B65C-67C0-4B98-839E-8151D78DB876}" type="pres">
      <dgm:prSet presAssocID="{344CB7D2-F1E2-4D3E-A386-B687ECE273BD}" presName="composite" presStyleCnt="0"/>
      <dgm:spPr/>
    </dgm:pt>
    <dgm:pt modelId="{7276AA06-854D-4B04-9276-E05C9DFBFB54}" type="pres">
      <dgm:prSet presAssocID="{344CB7D2-F1E2-4D3E-A386-B687ECE273BD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1FF30C42-0BA8-488E-9B70-09B88DDF12AE}" type="pres">
      <dgm:prSet presAssocID="{344CB7D2-F1E2-4D3E-A386-B687ECE273BD}" presName="descendantText" presStyleLbl="alignAcc1" presStyleIdx="1" presStyleCnt="3">
        <dgm:presLayoutVars>
          <dgm:bulletEnabled val="1"/>
        </dgm:presLayoutVars>
      </dgm:prSet>
      <dgm:spPr/>
    </dgm:pt>
    <dgm:pt modelId="{9CBFAC22-E00D-43A9-8208-CAC1EE724237}" type="pres">
      <dgm:prSet presAssocID="{523CE48A-667A-49D0-A1CA-1B9ECBBD50A8}" presName="sp" presStyleCnt="0"/>
      <dgm:spPr/>
    </dgm:pt>
    <dgm:pt modelId="{28E68D4D-7F9C-45B7-BFA1-249D03857BC7}" type="pres">
      <dgm:prSet presAssocID="{3F522C0F-07CD-499F-BF6D-E84A80D6A00C}" presName="composite" presStyleCnt="0"/>
      <dgm:spPr/>
    </dgm:pt>
    <dgm:pt modelId="{CBB542F2-6CAA-4F87-88B5-08D27AFA690F}" type="pres">
      <dgm:prSet presAssocID="{3F522C0F-07CD-499F-BF6D-E84A80D6A00C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D083FAFB-4615-4F19-A482-F61621807EB9}" type="pres">
      <dgm:prSet presAssocID="{3F522C0F-07CD-499F-BF6D-E84A80D6A00C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8DDEFE1B-028D-4BE9-B5AF-63816E2909C0}" srcId="{BFCCA832-7093-4B53-BF66-6FE887A2F726}" destId="{60EA0938-8B56-47BF-AAB8-F54B237BB8BB}" srcOrd="0" destOrd="0" parTransId="{688F0165-E93A-49AC-900C-15F3F746FF46}" sibTransId="{3EE69F45-7626-4C0A-B8E1-24E924937753}"/>
    <dgm:cxn modelId="{241AAA31-B017-48F7-B119-E1CD6E29732E}" type="presOf" srcId="{DEC7102D-A531-41C9-8C87-EBB832E75CA2}" destId="{D083FAFB-4615-4F19-A482-F61621807EB9}" srcOrd="0" destOrd="0" presId="urn:microsoft.com/office/officeart/2005/8/layout/chevron2"/>
    <dgm:cxn modelId="{1C1FAC3B-B211-40DA-86AD-E9C32C3F7ED9}" srcId="{3F522C0F-07CD-499F-BF6D-E84A80D6A00C}" destId="{DEC7102D-A531-41C9-8C87-EBB832E75CA2}" srcOrd="0" destOrd="0" parTransId="{B696806B-79D8-47E7-93B1-737ECF0BCBAE}" sibTransId="{7BB1B318-D594-411B-8194-2C231CF5395A}"/>
    <dgm:cxn modelId="{D5939160-ED4A-43C1-8BFB-F1E951205C49}" type="presOf" srcId="{BEA729C6-8849-48E9-ADC6-53DBBFA73D81}" destId="{1FF30C42-0BA8-488E-9B70-09B88DDF12AE}" srcOrd="0" destOrd="0" presId="urn:microsoft.com/office/officeart/2005/8/layout/chevron2"/>
    <dgm:cxn modelId="{4C1F9D66-255F-4FAE-8606-AB956B55BBFB}" srcId="{344CB7D2-F1E2-4D3E-A386-B687ECE273BD}" destId="{D4B695CD-5465-4A64-8977-93511A21EBDC}" srcOrd="1" destOrd="0" parTransId="{16162411-9E67-4984-9A4F-FD45F5B7AB71}" sibTransId="{2FE69BDB-A658-46EE-83FA-9BC85E827F8E}"/>
    <dgm:cxn modelId="{16F87D6E-321C-455B-925A-B73CA329C511}" type="presOf" srcId="{60EA0938-8B56-47BF-AAB8-F54B237BB8BB}" destId="{1CD92815-289D-488D-8B35-B31E5BC63C25}" srcOrd="0" destOrd="0" presId="urn:microsoft.com/office/officeart/2005/8/layout/chevron2"/>
    <dgm:cxn modelId="{B0684454-23BD-4503-BDC5-FB8B66F0AC5E}" srcId="{BFCCA832-7093-4B53-BF66-6FE887A2F726}" destId="{3F522C0F-07CD-499F-BF6D-E84A80D6A00C}" srcOrd="2" destOrd="0" parTransId="{68018002-2201-48B9-B416-CCC5DABE0C3C}" sibTransId="{83B39F64-AD36-4A8C-BEDD-B5C3C242BD9C}"/>
    <dgm:cxn modelId="{4146BC58-EAD0-4C50-A4F2-41F0A7D935F3}" type="presOf" srcId="{D4B695CD-5465-4A64-8977-93511A21EBDC}" destId="{1FF30C42-0BA8-488E-9B70-09B88DDF12AE}" srcOrd="0" destOrd="1" presId="urn:microsoft.com/office/officeart/2005/8/layout/chevron2"/>
    <dgm:cxn modelId="{8960E778-7EFD-40BE-9391-C0C5B6FBE1A4}" srcId="{344CB7D2-F1E2-4D3E-A386-B687ECE273BD}" destId="{BEA729C6-8849-48E9-ADC6-53DBBFA73D81}" srcOrd="0" destOrd="0" parTransId="{5C3481A2-F77D-44C9-A4F6-40F336005EED}" sibTransId="{5207FDAF-7D3E-4589-88D7-976AF9B4CA7C}"/>
    <dgm:cxn modelId="{21E6DD7B-08FC-434B-8E23-AFB7B5705833}" type="presOf" srcId="{BFCCA832-7093-4B53-BF66-6FE887A2F726}" destId="{6705B5DE-26CC-4905-9F10-428C0F44F08B}" srcOrd="0" destOrd="0" presId="urn:microsoft.com/office/officeart/2005/8/layout/chevron2"/>
    <dgm:cxn modelId="{6C673D85-479A-410A-8885-A4ADD284C2B8}" srcId="{BFCCA832-7093-4B53-BF66-6FE887A2F726}" destId="{344CB7D2-F1E2-4D3E-A386-B687ECE273BD}" srcOrd="1" destOrd="0" parTransId="{2AADF1A2-2204-40D8-A607-41E06F2EC546}" sibTransId="{523CE48A-667A-49D0-A1CA-1B9ECBBD50A8}"/>
    <dgm:cxn modelId="{AAC8209E-EB16-466B-BCFB-0E2D2DE17F38}" srcId="{60EA0938-8B56-47BF-AAB8-F54B237BB8BB}" destId="{293C4585-4B4D-4AB2-A746-5B994D184876}" srcOrd="0" destOrd="0" parTransId="{6E5447F7-F11A-42E7-944B-50DC7391CF4C}" sibTransId="{D10FDF7A-8845-4011-BECB-DFA60BA03650}"/>
    <dgm:cxn modelId="{5795BFB1-F5D3-4C77-A353-D5BACA1EB46E}" type="presOf" srcId="{3F522C0F-07CD-499F-BF6D-E84A80D6A00C}" destId="{CBB542F2-6CAA-4F87-88B5-08D27AFA690F}" srcOrd="0" destOrd="0" presId="urn:microsoft.com/office/officeart/2005/8/layout/chevron2"/>
    <dgm:cxn modelId="{C7AE33EF-70D5-46F7-B4C6-157632B66C5A}" type="presOf" srcId="{344CB7D2-F1E2-4D3E-A386-B687ECE273BD}" destId="{7276AA06-854D-4B04-9276-E05C9DFBFB54}" srcOrd="0" destOrd="0" presId="urn:microsoft.com/office/officeart/2005/8/layout/chevron2"/>
    <dgm:cxn modelId="{93268BF6-84AC-4F21-8344-6739D5F4B749}" type="presOf" srcId="{293C4585-4B4D-4AB2-A746-5B994D184876}" destId="{6B0C2D8B-0A16-452E-95BC-2792CA572F11}" srcOrd="0" destOrd="0" presId="urn:microsoft.com/office/officeart/2005/8/layout/chevron2"/>
    <dgm:cxn modelId="{C433A29E-932B-41F9-A661-4FEA3F9E79CE}" type="presParOf" srcId="{6705B5DE-26CC-4905-9F10-428C0F44F08B}" destId="{858F48CA-3E40-4C62-A5E0-DBCDC5B35F1A}" srcOrd="0" destOrd="0" presId="urn:microsoft.com/office/officeart/2005/8/layout/chevron2"/>
    <dgm:cxn modelId="{8EFBC27D-2018-4A64-8811-95E84C4DC63D}" type="presParOf" srcId="{858F48CA-3E40-4C62-A5E0-DBCDC5B35F1A}" destId="{1CD92815-289D-488D-8B35-B31E5BC63C25}" srcOrd="0" destOrd="0" presId="urn:microsoft.com/office/officeart/2005/8/layout/chevron2"/>
    <dgm:cxn modelId="{A66202C6-4674-488A-A634-44C144E71BE2}" type="presParOf" srcId="{858F48CA-3E40-4C62-A5E0-DBCDC5B35F1A}" destId="{6B0C2D8B-0A16-452E-95BC-2792CA572F11}" srcOrd="1" destOrd="0" presId="urn:microsoft.com/office/officeart/2005/8/layout/chevron2"/>
    <dgm:cxn modelId="{9F9D3474-E687-4753-9DB0-2B9EA50CE9C0}" type="presParOf" srcId="{6705B5DE-26CC-4905-9F10-428C0F44F08B}" destId="{7B1FD1AE-9949-4017-870A-CD5D76AC4002}" srcOrd="1" destOrd="0" presId="urn:microsoft.com/office/officeart/2005/8/layout/chevron2"/>
    <dgm:cxn modelId="{ADE4623E-9EEF-4C49-AAB1-1FD75B03FF0C}" type="presParOf" srcId="{6705B5DE-26CC-4905-9F10-428C0F44F08B}" destId="{EDA0B65C-67C0-4B98-839E-8151D78DB876}" srcOrd="2" destOrd="0" presId="urn:microsoft.com/office/officeart/2005/8/layout/chevron2"/>
    <dgm:cxn modelId="{0BBD94B9-3F31-4856-BE02-BE5102A6DB6F}" type="presParOf" srcId="{EDA0B65C-67C0-4B98-839E-8151D78DB876}" destId="{7276AA06-854D-4B04-9276-E05C9DFBFB54}" srcOrd="0" destOrd="0" presId="urn:microsoft.com/office/officeart/2005/8/layout/chevron2"/>
    <dgm:cxn modelId="{28F0BE0B-2652-42B2-8C3F-ED7714EF1942}" type="presParOf" srcId="{EDA0B65C-67C0-4B98-839E-8151D78DB876}" destId="{1FF30C42-0BA8-488E-9B70-09B88DDF12AE}" srcOrd="1" destOrd="0" presId="urn:microsoft.com/office/officeart/2005/8/layout/chevron2"/>
    <dgm:cxn modelId="{8639B967-8407-444D-AAA7-625ABAD7D0B0}" type="presParOf" srcId="{6705B5DE-26CC-4905-9F10-428C0F44F08B}" destId="{9CBFAC22-E00D-43A9-8208-CAC1EE724237}" srcOrd="3" destOrd="0" presId="urn:microsoft.com/office/officeart/2005/8/layout/chevron2"/>
    <dgm:cxn modelId="{C71738FD-B346-4039-A7E9-F486D1413716}" type="presParOf" srcId="{6705B5DE-26CC-4905-9F10-428C0F44F08B}" destId="{28E68D4D-7F9C-45B7-BFA1-249D03857BC7}" srcOrd="4" destOrd="0" presId="urn:microsoft.com/office/officeart/2005/8/layout/chevron2"/>
    <dgm:cxn modelId="{597DDBB9-44F7-47BF-A127-A79735C43A98}" type="presParOf" srcId="{28E68D4D-7F9C-45B7-BFA1-249D03857BC7}" destId="{CBB542F2-6CAA-4F87-88B5-08D27AFA690F}" srcOrd="0" destOrd="0" presId="urn:microsoft.com/office/officeart/2005/8/layout/chevron2"/>
    <dgm:cxn modelId="{3724C453-9207-4855-B574-01F225D0AC2B}" type="presParOf" srcId="{28E68D4D-7F9C-45B7-BFA1-249D03857BC7}" destId="{D083FAFB-4615-4F19-A482-F61621807EB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D92815-289D-488D-8B35-B31E5BC63C25}">
      <dsp:nvSpPr>
        <dsp:cNvPr id="0" name=""/>
        <dsp:cNvSpPr/>
      </dsp:nvSpPr>
      <dsp:spPr>
        <a:xfrm rot="5400000">
          <a:off x="-229250" y="229748"/>
          <a:ext cx="1528339" cy="1069837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solidFill>
                <a:schemeClr val="tx1"/>
              </a:solidFill>
            </a:rPr>
            <a:t>回収</a:t>
          </a:r>
        </a:p>
      </dsp:txBody>
      <dsp:txXfrm rot="-5400000">
        <a:off x="2" y="535416"/>
        <a:ext cx="1069837" cy="458502"/>
      </dsp:txXfrm>
    </dsp:sp>
    <dsp:sp modelId="{6B0C2D8B-0A16-452E-95BC-2792CA572F11}">
      <dsp:nvSpPr>
        <dsp:cNvPr id="0" name=""/>
        <dsp:cNvSpPr/>
      </dsp:nvSpPr>
      <dsp:spPr>
        <a:xfrm rot="5400000">
          <a:off x="4511783" y="-3441448"/>
          <a:ext cx="993420" cy="7877312"/>
        </a:xfrm>
        <a:prstGeom prst="round2SameRect">
          <a:avLst/>
        </a:prstGeom>
        <a:gradFill rotWithShape="1">
          <a:gsLst>
            <a:gs pos="0">
              <a:schemeClr val="accent2">
                <a:tint val="98000"/>
                <a:lumMod val="114000"/>
              </a:schemeClr>
            </a:gs>
            <a:gs pos="100000">
              <a:schemeClr val="accent2"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2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chilly" dir="t"/>
        </a:scene3d>
        <a:sp3d/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>
              <a:solidFill>
                <a:schemeClr val="tx1"/>
              </a:solidFill>
            </a:rPr>
            <a:t>不要になったスマートフォンを回収</a:t>
          </a:r>
        </a:p>
      </dsp:txBody>
      <dsp:txXfrm rot="-5400000">
        <a:off x="1069838" y="48992"/>
        <a:ext cx="7828817" cy="896430"/>
      </dsp:txXfrm>
    </dsp:sp>
    <dsp:sp modelId="{7276AA06-854D-4B04-9276-E05C9DFBFB54}">
      <dsp:nvSpPr>
        <dsp:cNvPr id="0" name=""/>
        <dsp:cNvSpPr/>
      </dsp:nvSpPr>
      <dsp:spPr>
        <a:xfrm rot="5400000">
          <a:off x="-229250" y="1562962"/>
          <a:ext cx="1528339" cy="1069837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solidFill>
                <a:schemeClr val="tx1"/>
              </a:solidFill>
            </a:rPr>
            <a:t>解体</a:t>
          </a:r>
        </a:p>
      </dsp:txBody>
      <dsp:txXfrm rot="-5400000">
        <a:off x="2" y="1868630"/>
        <a:ext cx="1069837" cy="458502"/>
      </dsp:txXfrm>
    </dsp:sp>
    <dsp:sp modelId="{1FF30C42-0BA8-488E-9B70-09B88DDF12AE}">
      <dsp:nvSpPr>
        <dsp:cNvPr id="0" name=""/>
        <dsp:cNvSpPr/>
      </dsp:nvSpPr>
      <dsp:spPr>
        <a:xfrm rot="5400000">
          <a:off x="4511783" y="-2108234"/>
          <a:ext cx="993420" cy="7877312"/>
        </a:xfrm>
        <a:prstGeom prst="round2SameRect">
          <a:avLst/>
        </a:prstGeom>
        <a:gradFill rotWithShape="1">
          <a:gsLst>
            <a:gs pos="0">
              <a:schemeClr val="accent3">
                <a:tint val="98000"/>
                <a:lumMod val="114000"/>
              </a:schemeClr>
            </a:gs>
            <a:gs pos="100000">
              <a:schemeClr val="accent3"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3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chilly" dir="t"/>
        </a:scene3d>
        <a:sp3d/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>
              <a:solidFill>
                <a:schemeClr val="tx1"/>
              </a:solidFill>
            </a:rPr>
            <a:t>バッテリーの取り外し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>
              <a:solidFill>
                <a:schemeClr val="tx1"/>
              </a:solidFill>
            </a:rPr>
            <a:t>各パーツに手作業で分解して粉砕</a:t>
          </a:r>
        </a:p>
      </dsp:txBody>
      <dsp:txXfrm rot="-5400000">
        <a:off x="1069838" y="1382206"/>
        <a:ext cx="7828817" cy="896430"/>
      </dsp:txXfrm>
    </dsp:sp>
    <dsp:sp modelId="{CBB542F2-6CAA-4F87-88B5-08D27AFA690F}">
      <dsp:nvSpPr>
        <dsp:cNvPr id="0" name=""/>
        <dsp:cNvSpPr/>
      </dsp:nvSpPr>
      <dsp:spPr>
        <a:xfrm rot="5400000">
          <a:off x="-229250" y="2896175"/>
          <a:ext cx="1528339" cy="1069837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solidFill>
                <a:schemeClr val="tx1"/>
              </a:solidFill>
            </a:rPr>
            <a:t>再生</a:t>
          </a:r>
        </a:p>
      </dsp:txBody>
      <dsp:txXfrm rot="-5400000">
        <a:off x="2" y="3201843"/>
        <a:ext cx="1069837" cy="458502"/>
      </dsp:txXfrm>
    </dsp:sp>
    <dsp:sp modelId="{D083FAFB-4615-4F19-A482-F61621807EB9}">
      <dsp:nvSpPr>
        <dsp:cNvPr id="0" name=""/>
        <dsp:cNvSpPr/>
      </dsp:nvSpPr>
      <dsp:spPr>
        <a:xfrm rot="5400000">
          <a:off x="4511783" y="-775021"/>
          <a:ext cx="993420" cy="7877312"/>
        </a:xfrm>
        <a:prstGeom prst="round2SameRect">
          <a:avLst/>
        </a:prstGeom>
        <a:gradFill rotWithShape="1">
          <a:gsLst>
            <a:gs pos="0">
              <a:schemeClr val="accent4">
                <a:tint val="98000"/>
                <a:lumMod val="114000"/>
              </a:schemeClr>
            </a:gs>
            <a:gs pos="100000">
              <a:schemeClr val="accent4"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4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chilly" dir="t"/>
        </a:scene3d>
        <a:sp3d/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>
              <a:solidFill>
                <a:schemeClr val="tx1"/>
              </a:solidFill>
            </a:rPr>
            <a:t>レアメタルを精錬し、原料としてリサイクル</a:t>
          </a:r>
        </a:p>
      </dsp:txBody>
      <dsp:txXfrm rot="-5400000">
        <a:off x="1069838" y="2715419"/>
        <a:ext cx="7828817" cy="8964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02E8FF-87EC-44A0-8DC2-F6C0EC30C106}" type="datetimeFigureOut">
              <a:rPr kumimoji="1" lang="ja-JP" altLang="en-US" smtClean="0"/>
              <a:t>2020/11/11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DC3663-90BF-4B43-8185-74EA7BD07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09523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DC3663-90BF-4B43-8185-74EA7BD07FC1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7232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DC3663-90BF-4B43-8185-74EA7BD07FC1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43110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DC3663-90BF-4B43-8185-74EA7BD07FC1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88482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DC3663-90BF-4B43-8185-74EA7BD07FC1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15217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kumimoji="1" lang="ja-JP" altLang="en-US" dirty="0"/>
              <a:t>次は「スマートフォンの保有率」について解説します。</a:t>
            </a:r>
          </a:p>
          <a:p>
            <a:pPr algn="just"/>
            <a:endParaRPr kumimoji="1" lang="ja-JP" altLang="en-US" dirty="0"/>
          </a:p>
          <a:p>
            <a:pPr algn="just"/>
            <a:r>
              <a:rPr kumimoji="1" lang="ja-JP" altLang="en-US" dirty="0"/>
              <a:t>このグラフを見ると、</a:t>
            </a:r>
            <a:r>
              <a:rPr kumimoji="1" lang="en-US" altLang="ja-JP" dirty="0"/>
              <a:t>20</a:t>
            </a:r>
            <a:r>
              <a:rPr kumimoji="1" lang="ja-JP" altLang="en-US" dirty="0"/>
              <a:t>代の「スマートフォンの保有率」は以前から高かったことがわかります。</a:t>
            </a:r>
            <a:r>
              <a:rPr kumimoji="1" lang="en-US" altLang="ja-JP" b="1" dirty="0">
                <a:solidFill>
                  <a:srgbClr val="FF0000"/>
                </a:solidFill>
              </a:rPr>
              <a:t>2015</a:t>
            </a:r>
            <a:r>
              <a:rPr kumimoji="1" lang="ja-JP" altLang="en-US" b="1" dirty="0">
                <a:solidFill>
                  <a:srgbClr val="FF0000"/>
                </a:solidFill>
              </a:rPr>
              <a:t>年以降は</a:t>
            </a:r>
            <a:r>
              <a:rPr kumimoji="1" lang="en-US" altLang="ja-JP" b="1" dirty="0">
                <a:solidFill>
                  <a:srgbClr val="FF0000"/>
                </a:solidFill>
              </a:rPr>
              <a:t>95</a:t>
            </a:r>
            <a:r>
              <a:rPr kumimoji="1" lang="ja-JP" altLang="en-US" b="1" dirty="0">
                <a:solidFill>
                  <a:srgbClr val="FF0000"/>
                </a:solidFill>
              </a:rPr>
              <a:t>％以上</a:t>
            </a:r>
            <a:r>
              <a:rPr kumimoji="1" lang="ja-JP" altLang="en-US" dirty="0"/>
              <a:t>の数値になっているため、現在では、ほとんどの</a:t>
            </a:r>
            <a:r>
              <a:rPr kumimoji="1" lang="en-US" altLang="ja-JP" dirty="0"/>
              <a:t>20</a:t>
            </a:r>
            <a:r>
              <a:rPr kumimoji="1" lang="ja-JP" altLang="en-US" dirty="0"/>
              <a:t>代がスマートフォンを保有していると考えられます。</a:t>
            </a:r>
          </a:p>
          <a:p>
            <a:pPr algn="just"/>
            <a:endParaRPr kumimoji="1" lang="ja-JP" altLang="en-US" dirty="0"/>
          </a:p>
          <a:p>
            <a:pPr algn="just"/>
            <a:r>
              <a:rPr kumimoji="1" lang="ja-JP" altLang="en-US" dirty="0"/>
              <a:t>一方、</a:t>
            </a:r>
            <a:r>
              <a:rPr kumimoji="1" lang="en-US" altLang="ja-JP" dirty="0"/>
              <a:t>60</a:t>
            </a:r>
            <a:r>
              <a:rPr kumimoji="1" lang="ja-JP" altLang="en-US" dirty="0"/>
              <a:t>代の「スマートフォンの保有率」は、</a:t>
            </a:r>
            <a:r>
              <a:rPr kumimoji="1" lang="en-US" altLang="ja-JP" dirty="0"/>
              <a:t>2012</a:t>
            </a:r>
            <a:r>
              <a:rPr kumimoji="1" lang="ja-JP" altLang="en-US" dirty="0"/>
              <a:t>年の時点で</a:t>
            </a:r>
            <a:r>
              <a:rPr kumimoji="1" lang="en-US" altLang="ja-JP" dirty="0"/>
              <a:t>33.0</a:t>
            </a:r>
            <a:r>
              <a:rPr kumimoji="1" lang="ja-JP" altLang="en-US" dirty="0"/>
              <a:t>％しかありませんでした。それが</a:t>
            </a:r>
            <a:r>
              <a:rPr kumimoji="1" lang="en-US" altLang="ja-JP" b="1" dirty="0">
                <a:solidFill>
                  <a:srgbClr val="FF0000"/>
                </a:solidFill>
              </a:rPr>
              <a:t>2018</a:t>
            </a:r>
            <a:r>
              <a:rPr kumimoji="1" lang="ja-JP" altLang="en-US" b="1" dirty="0">
                <a:solidFill>
                  <a:srgbClr val="FF0000"/>
                </a:solidFill>
              </a:rPr>
              <a:t>年には</a:t>
            </a:r>
            <a:r>
              <a:rPr kumimoji="1" lang="en-US" altLang="ja-JP" b="1" dirty="0">
                <a:solidFill>
                  <a:srgbClr val="FF0000"/>
                </a:solidFill>
              </a:rPr>
              <a:t>78.3</a:t>
            </a:r>
            <a:r>
              <a:rPr kumimoji="1" lang="ja-JP" altLang="en-US" b="1" dirty="0">
                <a:solidFill>
                  <a:srgbClr val="FF0000"/>
                </a:solidFill>
              </a:rPr>
              <a:t>％にまで増加</a:t>
            </a:r>
            <a:r>
              <a:rPr kumimoji="1" lang="ja-JP" altLang="en-US" dirty="0"/>
              <a:t>しており、ここ数年で急速に保有率が伸びていることがわかります。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DC3663-90BF-4B43-8185-74EA7BD07FC1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55935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DC3663-90BF-4B43-8185-74EA7BD07FC1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5971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2985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0700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2008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55692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8893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2020/11/11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8304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2020/11/11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088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8656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855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691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3936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3712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6043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2020/11/11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9301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2020/11/11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5234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2020/11/11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2513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4993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D6F6BC74-BED4-48BC-B1DF-F2A31603F7BC}" type="datetimeFigureOut">
              <a:rPr kumimoji="1" lang="ja-JP" altLang="en-US" smtClean="0"/>
              <a:t>2020/11/11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74481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DD3DFF-DE4B-4C18-88C1-9914B07163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9705550" cy="3329581"/>
          </a:xfrm>
        </p:spPr>
        <p:txBody>
          <a:bodyPr/>
          <a:lstStyle/>
          <a:p>
            <a:r>
              <a:rPr kumimoji="1" lang="ja-JP" altLang="en-US" dirty="0"/>
              <a:t>スマートフォンの現状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70264F1-FC16-467F-A831-56455B4479C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保有率とリサイクルについて</a:t>
            </a:r>
          </a:p>
        </p:txBody>
      </p:sp>
    </p:spTree>
    <p:extLst>
      <p:ext uri="{BB962C8B-B14F-4D97-AF65-F5344CB8AC3E}">
        <p14:creationId xmlns:p14="http://schemas.microsoft.com/office/powerpoint/2010/main" val="3957875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A38D6A-08F5-42D3-A596-7447853A3A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発表のポイント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5AD0217-5788-4CDF-A9B0-8DE0B786CE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スマートフォンの特長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スマートフォンの保有率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レアメタルのリサイクル</a:t>
            </a:r>
          </a:p>
        </p:txBody>
      </p:sp>
    </p:spTree>
    <p:extLst>
      <p:ext uri="{BB962C8B-B14F-4D97-AF65-F5344CB8AC3E}">
        <p14:creationId xmlns:p14="http://schemas.microsoft.com/office/powerpoint/2010/main" val="3530916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04AA9A-820C-477E-845A-9C2A733111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スマートフォンの特長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366A6B9-AB2D-400A-8122-759604D927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1" y="1853248"/>
            <a:ext cx="9360000" cy="4756099"/>
          </a:xfrm>
        </p:spPr>
        <p:txBody>
          <a:bodyPr>
            <a:normAutofit fontScale="92500" lnSpcReduction="10000"/>
          </a:bodyPr>
          <a:lstStyle/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インターネット</a:t>
            </a:r>
            <a:r>
              <a:rPr kumimoji="1" lang="ja-JP" altLang="en-US" sz="2800" dirty="0"/>
              <a:t>への接続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SNS</a:t>
            </a:r>
            <a:r>
              <a:rPr kumimoji="1" lang="ja-JP" altLang="en-US" sz="2400" dirty="0"/>
              <a:t>の利用、</a:t>
            </a: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</a:t>
            </a:r>
            <a:r>
              <a:rPr kumimoji="1" lang="ja-JP" altLang="en-US" sz="2400" dirty="0"/>
              <a:t>の閲覧、</a:t>
            </a:r>
            <a:r>
              <a:rPr kumimoji="1" lang="ja-JP" altLang="en-US" sz="2400" dirty="0">
                <a:solidFill>
                  <a:srgbClr val="FFC000"/>
                </a:solidFill>
              </a:rPr>
              <a:t>メール</a:t>
            </a:r>
            <a:r>
              <a:rPr kumimoji="1" lang="ja-JP" altLang="en-US" sz="2400" dirty="0"/>
              <a:t>の送受信など</a:t>
            </a:r>
          </a:p>
          <a:p>
            <a:endParaRPr kumimoji="1" lang="ja-JP" altLang="en-US" sz="2800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アプリ</a:t>
            </a:r>
            <a:r>
              <a:rPr kumimoji="1" lang="ja-JP" altLang="en-US" sz="2800" dirty="0"/>
              <a:t>の活用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>
                <a:solidFill>
                  <a:srgbClr val="FFC000"/>
                </a:solidFill>
              </a:rPr>
              <a:t>アプリ</a:t>
            </a:r>
            <a:r>
              <a:rPr kumimoji="1" lang="ja-JP" altLang="en-US" sz="2400" dirty="0"/>
              <a:t>をインストールすることで、</a:t>
            </a:r>
            <a:r>
              <a:rPr kumimoji="1" lang="ja-JP" altLang="en-US" sz="2400" u="sng" dirty="0"/>
              <a:t>さまざまな用途に活用できる</a:t>
            </a:r>
          </a:p>
          <a:p>
            <a:endParaRPr kumimoji="1" lang="ja-JP" altLang="en-US" sz="2800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タッチパネル</a:t>
            </a:r>
            <a:r>
              <a:rPr kumimoji="1" lang="ja-JP" altLang="en-US" sz="2800" dirty="0"/>
              <a:t>の採用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画面にタッチして</a:t>
            </a:r>
            <a:r>
              <a:rPr kumimoji="1" lang="ja-JP" altLang="en-US" sz="2400" u="sng" dirty="0"/>
              <a:t>直観的に操作できる</a:t>
            </a:r>
            <a:endParaRPr kumimoji="1" lang="en-US" altLang="ja-JP" sz="2400" u="sng" dirty="0"/>
          </a:p>
          <a:p>
            <a:pPr lvl="1">
              <a:buFont typeface="Wingdings" panose="05000000000000000000" pitchFamily="2" charset="2"/>
              <a:buChar char="p"/>
            </a:pPr>
            <a:endParaRPr lang="en-US" altLang="ja-JP" sz="2400" u="sng" dirty="0"/>
          </a:p>
          <a:p>
            <a:pPr marL="0" indent="0" algn="r">
              <a:buNone/>
            </a:pPr>
            <a:r>
              <a:rPr kumimoji="1" lang="ja-JP" altLang="en-US" sz="2100" dirty="0"/>
              <a:t>これ以外にも便利な特長がたくさんあります。</a:t>
            </a:r>
          </a:p>
        </p:txBody>
      </p:sp>
    </p:spTree>
    <p:extLst>
      <p:ext uri="{BB962C8B-B14F-4D97-AF65-F5344CB8AC3E}">
        <p14:creationId xmlns:p14="http://schemas.microsoft.com/office/powerpoint/2010/main" val="1909272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D9BF53A-8092-4AA0-A98D-D14B4AD931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スマートフォンの保有率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D9DF745E-112C-4BED-B914-89356FA75CE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31630150"/>
              </p:ext>
            </p:extLst>
          </p:nvPr>
        </p:nvGraphicFramePr>
        <p:xfrm>
          <a:off x="1103313" y="2052638"/>
          <a:ext cx="8947144" cy="3931068"/>
        </p:xfrm>
        <a:graphic>
          <a:graphicData uri="http://schemas.openxmlformats.org/drawingml/2006/table">
            <a:tbl>
              <a:tblPr firstRow="1" firstCol="1">
                <a:tableStyleId>{EB344D84-9AFB-497E-A393-DC336BA19D2E}</a:tableStyleId>
              </a:tblPr>
              <a:tblGrid>
                <a:gridCol w="1118393">
                  <a:extLst>
                    <a:ext uri="{9D8B030D-6E8A-4147-A177-3AD203B41FA5}">
                      <a16:colId xmlns:a16="http://schemas.microsoft.com/office/drawing/2014/main" val="626238226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244792456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3033465847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905537082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841411031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3306112860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843868750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3998670845"/>
                    </a:ext>
                  </a:extLst>
                </a:gridCol>
              </a:tblGrid>
              <a:tr h="982767"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2012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2013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2014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2015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2016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2017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2018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2277910"/>
                  </a:ext>
                </a:extLst>
              </a:tr>
              <a:tr h="98276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79.7%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89.8%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94.5%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98.4%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99.4%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97.1%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95.9%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9005073"/>
                  </a:ext>
                </a:extLst>
              </a:tr>
              <a:tr h="98276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40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63.4%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78.1%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83.8%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88.8%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90.7%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94.1%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95.0%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3232468"/>
                  </a:ext>
                </a:extLst>
              </a:tr>
              <a:tr h="98276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60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33.0%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49.3%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47.7%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64.2%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63.5%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69.5%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78.3%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70126957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4DB6F41-3EF1-46EA-A438-BAEDD0DF237D}"/>
              </a:ext>
            </a:extLst>
          </p:cNvPr>
          <p:cNvSpPr txBox="1"/>
          <p:nvPr/>
        </p:nvSpPr>
        <p:spPr>
          <a:xfrm>
            <a:off x="5319512" y="6183096"/>
            <a:ext cx="4730945" cy="33855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kumimoji="1" lang="zh-TW" altLang="en-US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出典：総務省　通信利用動向調査報告書（世帯編）</a:t>
            </a:r>
            <a:endParaRPr kumimoji="1" lang="ja-JP" altLang="en-US" sz="1600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32578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E22ECCF-57AD-4771-B66F-99B8BDFFB3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スマートフォンの保有率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CC78BDF3-D604-4049-B50A-8424EC1BF5B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87382194"/>
              </p:ext>
            </p:extLst>
          </p:nvPr>
        </p:nvGraphicFramePr>
        <p:xfrm>
          <a:off x="1103313" y="1443789"/>
          <a:ext cx="8947150" cy="5117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846156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3C54AF4-4B57-489D-9343-2246840867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レアメタルのリサイクル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70C4A414-7D9C-4727-AFF0-10993809346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239941"/>
              </p:ext>
            </p:extLst>
          </p:nvPr>
        </p:nvGraphicFramePr>
        <p:xfrm>
          <a:off x="1103313" y="2052638"/>
          <a:ext cx="8947150" cy="4195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671304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47</TotalTime>
  <Words>312</Words>
  <Application>Microsoft Office PowerPoint</Application>
  <PresentationFormat>ワイド画面</PresentationFormat>
  <Paragraphs>73</Paragraphs>
  <Slides>6</Slides>
  <Notes>6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3" baseType="lpstr">
      <vt:lpstr>游ゴシック</vt:lpstr>
      <vt:lpstr>游ゴシック Medium</vt:lpstr>
      <vt:lpstr>Arial</vt:lpstr>
      <vt:lpstr>Century Gothic</vt:lpstr>
      <vt:lpstr>Wingdings</vt:lpstr>
      <vt:lpstr>Wingdings 3</vt:lpstr>
      <vt:lpstr>イオン</vt:lpstr>
      <vt:lpstr>スマートフォンの現状</vt:lpstr>
      <vt:lpstr>発表のポイント</vt:lpstr>
      <vt:lpstr>スマートフォンの特長</vt:lpstr>
      <vt:lpstr>スマートフォンの保有率</vt:lpstr>
      <vt:lpstr>スマートフォンの保有率</vt:lpstr>
      <vt:lpstr>レアメタルのリサイクル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スマートフォンの現状</dc:title>
  <dc:creator>裕介 相澤</dc:creator>
  <cp:lastModifiedBy>裕介 相澤</cp:lastModifiedBy>
  <cp:revision>52</cp:revision>
  <dcterms:created xsi:type="dcterms:W3CDTF">2020-10-03T17:02:08Z</dcterms:created>
  <dcterms:modified xsi:type="dcterms:W3CDTF">2020-11-11T09:51:20Z</dcterms:modified>
</cp:coreProperties>
</file>