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1" autoAdjust="0"/>
    <p:restoredTop sz="94660"/>
  </p:normalViewPr>
  <p:slideViewPr>
    <p:cSldViewPr snapToGrid="0">
      <p:cViewPr varScale="1">
        <p:scale>
          <a:sx n="60" d="100"/>
          <a:sy n="60" d="100"/>
        </p:scale>
        <p:origin x="11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20代</c:v>
                </c:pt>
              </c:strCache>
            </c:strRef>
          </c:tx>
          <c:spPr>
            <a:ln w="317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accent1"/>
              </a:solidFill>
              <a:ln>
                <a:noFill/>
              </a:ln>
              <a:effectLst/>
            </c:spPr>
          </c:marker>
          <c:cat>
            <c:strRef>
              <c:f>Sheet1!$A$2:$A$8</c:f>
              <c:strCache>
                <c:ptCount val="7"/>
                <c:pt idx="0">
                  <c:v>2012年</c:v>
                </c:pt>
                <c:pt idx="1">
                  <c:v>2013年</c:v>
                </c:pt>
                <c:pt idx="2">
                  <c:v>2014年</c:v>
                </c:pt>
                <c:pt idx="3">
                  <c:v>2015年</c:v>
                </c:pt>
                <c:pt idx="4">
                  <c:v>2016年</c:v>
                </c:pt>
                <c:pt idx="5">
                  <c:v>2017年</c:v>
                </c:pt>
                <c:pt idx="6">
                  <c:v>2018年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79.7</c:v>
                </c:pt>
                <c:pt idx="1">
                  <c:v>89.8</c:v>
                </c:pt>
                <c:pt idx="2">
                  <c:v>94.5</c:v>
                </c:pt>
                <c:pt idx="3">
                  <c:v>98.4</c:v>
                </c:pt>
                <c:pt idx="4">
                  <c:v>99.4</c:v>
                </c:pt>
                <c:pt idx="5">
                  <c:v>97.1</c:v>
                </c:pt>
                <c:pt idx="6">
                  <c:v>95.9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3E7-43CD-8D38-B4A1F4DB7E0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40代</c:v>
                </c:pt>
              </c:strCache>
            </c:strRef>
          </c:tx>
          <c:spPr>
            <a:ln w="317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accent2"/>
              </a:solidFill>
              <a:ln>
                <a:noFill/>
              </a:ln>
              <a:effectLst/>
            </c:spPr>
          </c:marker>
          <c:cat>
            <c:strRef>
              <c:f>Sheet1!$A$2:$A$8</c:f>
              <c:strCache>
                <c:ptCount val="7"/>
                <c:pt idx="0">
                  <c:v>2012年</c:v>
                </c:pt>
                <c:pt idx="1">
                  <c:v>2013年</c:v>
                </c:pt>
                <c:pt idx="2">
                  <c:v>2014年</c:v>
                </c:pt>
                <c:pt idx="3">
                  <c:v>2015年</c:v>
                </c:pt>
                <c:pt idx="4">
                  <c:v>2016年</c:v>
                </c:pt>
                <c:pt idx="5">
                  <c:v>2017年</c:v>
                </c:pt>
                <c:pt idx="6">
                  <c:v>2018年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63.4</c:v>
                </c:pt>
                <c:pt idx="1">
                  <c:v>78.099999999999994</c:v>
                </c:pt>
                <c:pt idx="2">
                  <c:v>83.8</c:v>
                </c:pt>
                <c:pt idx="3">
                  <c:v>88.8</c:v>
                </c:pt>
                <c:pt idx="4">
                  <c:v>90.7</c:v>
                </c:pt>
                <c:pt idx="5">
                  <c:v>94.1</c:v>
                </c:pt>
                <c:pt idx="6">
                  <c:v>95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3E7-43CD-8D38-B4A1F4DB7E0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60代</c:v>
                </c:pt>
              </c:strCache>
            </c:strRef>
          </c:tx>
          <c:spPr>
            <a:ln w="317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accent3"/>
              </a:solidFill>
              <a:ln>
                <a:noFill/>
              </a:ln>
              <a:effectLst/>
            </c:spPr>
          </c:marker>
          <c:cat>
            <c:strRef>
              <c:f>Sheet1!$A$2:$A$8</c:f>
              <c:strCache>
                <c:ptCount val="7"/>
                <c:pt idx="0">
                  <c:v>2012年</c:v>
                </c:pt>
                <c:pt idx="1">
                  <c:v>2013年</c:v>
                </c:pt>
                <c:pt idx="2">
                  <c:v>2014年</c:v>
                </c:pt>
                <c:pt idx="3">
                  <c:v>2015年</c:v>
                </c:pt>
                <c:pt idx="4">
                  <c:v>2016年</c:v>
                </c:pt>
                <c:pt idx="5">
                  <c:v>2017年</c:v>
                </c:pt>
                <c:pt idx="6">
                  <c:v>2018年</c:v>
                </c:pt>
              </c:strCache>
            </c:strRef>
          </c:cat>
          <c:val>
            <c:numRef>
              <c:f>Sheet1!$D$2:$D$8</c:f>
              <c:numCache>
                <c:formatCode>General</c:formatCode>
                <c:ptCount val="7"/>
                <c:pt idx="0">
                  <c:v>33</c:v>
                </c:pt>
                <c:pt idx="1">
                  <c:v>49.3</c:v>
                </c:pt>
                <c:pt idx="2">
                  <c:v>47.7</c:v>
                </c:pt>
                <c:pt idx="3">
                  <c:v>64.2</c:v>
                </c:pt>
                <c:pt idx="4">
                  <c:v>63.5</c:v>
                </c:pt>
                <c:pt idx="5">
                  <c:v>69.5</c:v>
                </c:pt>
                <c:pt idx="6">
                  <c:v>78.3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23E7-43CD-8D38-B4A1F4DB7E08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89466536"/>
        <c:axId val="389478344"/>
      </c:lineChart>
      <c:catAx>
        <c:axId val="389466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89478344"/>
        <c:crosses val="autoZero"/>
        <c:auto val="1"/>
        <c:lblAlgn val="ctr"/>
        <c:lblOffset val="100"/>
        <c:noMultiLvlLbl val="0"/>
      </c:catAx>
      <c:valAx>
        <c:axId val="389478344"/>
        <c:scaling>
          <c:orientation val="minMax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dirty="0"/>
                  <a:t>保有率（％）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894665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>
      <cs:styleClr val="auto"/>
    </cs:fillRef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2985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0700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20081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556920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88938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2020/10/26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83041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2020/10/26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0880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86561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855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6911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3936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3712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6043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2020/10/26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9301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2020/10/26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5234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2020/10/26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2513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4993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D6F6BC74-BED4-48BC-B1DF-F2A31603F7BC}" type="datetimeFigureOut">
              <a:rPr kumimoji="1" lang="ja-JP" altLang="en-US" smtClean="0"/>
              <a:t>2020/10/26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74481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DD3DFF-DE4B-4C18-88C1-9914B07163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9705550" cy="3329581"/>
          </a:xfrm>
        </p:spPr>
        <p:txBody>
          <a:bodyPr/>
          <a:lstStyle/>
          <a:p>
            <a:r>
              <a:rPr kumimoji="1" lang="ja-JP" altLang="en-US" dirty="0"/>
              <a:t>スマートフォンの現状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70264F1-FC16-467F-A831-56455B4479C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保有率とリサイクルについて</a:t>
            </a:r>
          </a:p>
        </p:txBody>
      </p:sp>
    </p:spTree>
    <p:extLst>
      <p:ext uri="{BB962C8B-B14F-4D97-AF65-F5344CB8AC3E}">
        <p14:creationId xmlns:p14="http://schemas.microsoft.com/office/powerpoint/2010/main" val="3957875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A38D6A-08F5-42D3-A596-7447853A3A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発表のポイント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5AD0217-5788-4CDF-A9B0-8DE0B786CE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スマートフォンの特長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スマートフォンの保有率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レアメタルのリサイクル</a:t>
            </a:r>
          </a:p>
        </p:txBody>
      </p:sp>
    </p:spTree>
    <p:extLst>
      <p:ext uri="{BB962C8B-B14F-4D97-AF65-F5344CB8AC3E}">
        <p14:creationId xmlns:p14="http://schemas.microsoft.com/office/powerpoint/2010/main" val="3530916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04AA9A-820C-477E-845A-9C2A733111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スマートフォンの特長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366A6B9-AB2D-400A-8122-759604D927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1" y="1853248"/>
            <a:ext cx="9360000" cy="4756099"/>
          </a:xfrm>
        </p:spPr>
        <p:txBody>
          <a:bodyPr>
            <a:normAutofit fontScale="92500" lnSpcReduction="10000"/>
          </a:bodyPr>
          <a:lstStyle/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インターネット</a:t>
            </a:r>
            <a:r>
              <a:rPr kumimoji="1" lang="ja-JP" altLang="en-US" sz="2800" dirty="0"/>
              <a:t>への接続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SNS</a:t>
            </a:r>
            <a:r>
              <a:rPr kumimoji="1" lang="ja-JP" altLang="en-US" sz="2400" dirty="0"/>
              <a:t>の利用、</a:t>
            </a: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</a:t>
            </a:r>
            <a:r>
              <a:rPr kumimoji="1" lang="ja-JP" altLang="en-US" sz="2400" dirty="0"/>
              <a:t>の閲覧、</a:t>
            </a:r>
            <a:r>
              <a:rPr kumimoji="1" lang="ja-JP" altLang="en-US" sz="2400" dirty="0">
                <a:solidFill>
                  <a:srgbClr val="FFC000"/>
                </a:solidFill>
              </a:rPr>
              <a:t>メール</a:t>
            </a:r>
            <a:r>
              <a:rPr kumimoji="1" lang="ja-JP" altLang="en-US" sz="2400" dirty="0"/>
              <a:t>の送受信など</a:t>
            </a:r>
          </a:p>
          <a:p>
            <a:endParaRPr kumimoji="1" lang="ja-JP" altLang="en-US" sz="2800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アプリ</a:t>
            </a:r>
            <a:r>
              <a:rPr kumimoji="1" lang="ja-JP" altLang="en-US" sz="2800" dirty="0"/>
              <a:t>の活用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>
                <a:solidFill>
                  <a:srgbClr val="FFC000"/>
                </a:solidFill>
              </a:rPr>
              <a:t>アプリ</a:t>
            </a:r>
            <a:r>
              <a:rPr kumimoji="1" lang="ja-JP" altLang="en-US" sz="2400" dirty="0"/>
              <a:t>をインストールすることで、</a:t>
            </a:r>
            <a:r>
              <a:rPr kumimoji="1" lang="ja-JP" altLang="en-US" sz="2400" u="sng" dirty="0"/>
              <a:t>さまざまな用途に活用できる</a:t>
            </a:r>
          </a:p>
          <a:p>
            <a:endParaRPr kumimoji="1" lang="ja-JP" altLang="en-US" sz="2800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タッチパネル</a:t>
            </a:r>
            <a:r>
              <a:rPr kumimoji="1" lang="ja-JP" altLang="en-US" sz="2800" dirty="0"/>
              <a:t>の採用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画面にタッチして</a:t>
            </a:r>
            <a:r>
              <a:rPr kumimoji="1" lang="ja-JP" altLang="en-US" sz="2400" u="sng" dirty="0"/>
              <a:t>直観的に操作できる</a:t>
            </a:r>
            <a:endParaRPr kumimoji="1" lang="en-US" altLang="ja-JP" sz="2400" u="sng" dirty="0"/>
          </a:p>
          <a:p>
            <a:pPr lvl="1">
              <a:buFont typeface="Wingdings" panose="05000000000000000000" pitchFamily="2" charset="2"/>
              <a:buChar char="p"/>
            </a:pPr>
            <a:endParaRPr lang="en-US" altLang="ja-JP" sz="2400" u="sng" dirty="0"/>
          </a:p>
          <a:p>
            <a:pPr marL="0" indent="0" algn="r">
              <a:buNone/>
            </a:pPr>
            <a:r>
              <a:rPr kumimoji="1" lang="ja-JP" altLang="en-US" sz="2100" dirty="0"/>
              <a:t>これ以外にも便利な特長がたくさんあります。</a:t>
            </a:r>
          </a:p>
        </p:txBody>
      </p:sp>
    </p:spTree>
    <p:extLst>
      <p:ext uri="{BB962C8B-B14F-4D97-AF65-F5344CB8AC3E}">
        <p14:creationId xmlns:p14="http://schemas.microsoft.com/office/powerpoint/2010/main" val="19092728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D9BF53A-8092-4AA0-A98D-D14B4AD931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スマートフォンの保有率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D9DF745E-112C-4BED-B914-89356FA75CE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31630150"/>
              </p:ext>
            </p:extLst>
          </p:nvPr>
        </p:nvGraphicFramePr>
        <p:xfrm>
          <a:off x="1103313" y="2052638"/>
          <a:ext cx="8947144" cy="3931068"/>
        </p:xfrm>
        <a:graphic>
          <a:graphicData uri="http://schemas.openxmlformats.org/drawingml/2006/table">
            <a:tbl>
              <a:tblPr firstRow="1" firstCol="1">
                <a:tableStyleId>{EB344D84-9AFB-497E-A393-DC336BA19D2E}</a:tableStyleId>
              </a:tblPr>
              <a:tblGrid>
                <a:gridCol w="1118393">
                  <a:extLst>
                    <a:ext uri="{9D8B030D-6E8A-4147-A177-3AD203B41FA5}">
                      <a16:colId xmlns:a16="http://schemas.microsoft.com/office/drawing/2014/main" val="626238226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244792456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3033465847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905537082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841411031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3306112860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843868750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3998670845"/>
                    </a:ext>
                  </a:extLst>
                </a:gridCol>
              </a:tblGrid>
              <a:tr h="982767"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2012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2013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2014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2015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2016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2017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2018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2277910"/>
                  </a:ext>
                </a:extLst>
              </a:tr>
              <a:tr h="98276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79.7%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89.8%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94.5%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98.4%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99.4%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97.1%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95.9%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9005073"/>
                  </a:ext>
                </a:extLst>
              </a:tr>
              <a:tr h="98276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40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63.4%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78.1%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83.8%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88.8%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90.7%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94.1%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95.0%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3232468"/>
                  </a:ext>
                </a:extLst>
              </a:tr>
              <a:tr h="98276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60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33.0%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49.3%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47.7%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64.2%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63.5%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69.5%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78.3%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701269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25784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E22ECCF-57AD-4771-B66F-99B8BDFFB3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スマートフォンの保有率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CC78BDF3-D604-4049-B50A-8424EC1BF5B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61337633"/>
              </p:ext>
            </p:extLst>
          </p:nvPr>
        </p:nvGraphicFramePr>
        <p:xfrm>
          <a:off x="1103313" y="1443789"/>
          <a:ext cx="8947150" cy="5117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4615604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33</TotalTime>
  <Words>149</Words>
  <Application>Microsoft Office PowerPoint</Application>
  <PresentationFormat>ワイド画面</PresentationFormat>
  <Paragraphs>53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Arial</vt:lpstr>
      <vt:lpstr>Century Gothic</vt:lpstr>
      <vt:lpstr>Wingdings</vt:lpstr>
      <vt:lpstr>Wingdings 3</vt:lpstr>
      <vt:lpstr>イオン</vt:lpstr>
      <vt:lpstr>スマートフォンの現状</vt:lpstr>
      <vt:lpstr>発表のポイント</vt:lpstr>
      <vt:lpstr>スマートフォンの特長</vt:lpstr>
      <vt:lpstr>スマートフォンの保有率</vt:lpstr>
      <vt:lpstr>スマートフォンの保有率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スマートフォンの現状</dc:title>
  <dc:creator>裕介 相澤</dc:creator>
  <cp:lastModifiedBy>裕介 相澤</cp:lastModifiedBy>
  <cp:revision>37</cp:revision>
  <dcterms:created xsi:type="dcterms:W3CDTF">2020-10-03T17:02:08Z</dcterms:created>
  <dcterms:modified xsi:type="dcterms:W3CDTF">2020-10-25T20:22:43Z</dcterms:modified>
</cp:coreProperties>
</file>